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1"/>
  </p:notesMasterIdLst>
  <p:sldIdLst>
    <p:sldId id="274" r:id="rId3"/>
    <p:sldId id="272" r:id="rId4"/>
    <p:sldId id="275" r:id="rId5"/>
    <p:sldId id="276" r:id="rId6"/>
    <p:sldId id="278" r:id="rId7"/>
    <p:sldId id="279" r:id="rId8"/>
    <p:sldId id="277"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EF9D5-1923-46FF-8806-DD0F0960A3DE}" v="29" dt="2025-01-27T16:34:21.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37"/>
      </c:doughnutChart>
      <c:spPr>
        <a:noFill/>
        <a:ln>
          <a:noFill/>
        </a:ln>
        <a:effectLst/>
      </c:spPr>
    </c:plotArea>
    <c:legend>
      <c:legendPos val="t"/>
      <c:layout>
        <c:manualLayout>
          <c:xMode val="edge"/>
          <c:yMode val="edge"/>
          <c:x val="0.22010840611977181"/>
          <c:y val="0.94183645905914459"/>
          <c:w val="0.50686978394638171"/>
          <c:h val="5.73339306840095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243A1-A4FE-40D9-A7D2-A2BDEEDB1904}"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E6E03-4645-4DEF-B229-0AC6DD265DFD}" type="slidenum">
              <a:rPr lang="en-GB" smtClean="0"/>
              <a:t>‹#›</a:t>
            </a:fld>
            <a:endParaRPr lang="en-GB"/>
          </a:p>
        </p:txBody>
      </p:sp>
    </p:spTree>
    <p:extLst>
      <p:ext uri="{BB962C8B-B14F-4D97-AF65-F5344CB8AC3E}">
        <p14:creationId xmlns:p14="http://schemas.microsoft.com/office/powerpoint/2010/main" val="356878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No Complaints and Escalated Complaints</a:t>
            </a:r>
            <a:endParaRPr dirty="0"/>
          </a:p>
          <a:p>
            <a:r>
              <a:rPr b="0" dirty="0"/>
              <a:t>No alt text provided</a:t>
            </a:r>
            <a:endParaRPr dirty="0"/>
          </a:p>
          <a:p>
            <a:endParaRPr dirty="0"/>
          </a:p>
          <a:p>
            <a:r>
              <a:rPr b="1" dirty="0"/>
              <a:t>New ASB and Open ASB’</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Total Repairs v Last Year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Open Repairs YTD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Repairs Satisfaction Trend</a:t>
            </a:r>
            <a:endParaRPr dirty="0"/>
          </a:p>
          <a:p>
            <a:r>
              <a:rPr b="0" dirty="0"/>
              <a:t>No alt text provided</a:t>
            </a:r>
            <a:endParaRPr dirty="0"/>
          </a:p>
          <a:p>
            <a:endParaRPr dirty="0"/>
          </a:p>
          <a:p>
            <a:r>
              <a:rPr b="1" dirty="0"/>
              <a:t>Overall Satisfaction Trend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Complaints Escalated YTD</a:t>
            </a:r>
            <a:endParaRPr dirty="0"/>
          </a:p>
          <a:p>
            <a:r>
              <a:rPr b="0" dirty="0"/>
              <a:t>No alt text provided</a:t>
            </a:r>
            <a:endParaRPr dirty="0"/>
          </a:p>
          <a:p>
            <a:endParaRPr dirty="0"/>
          </a:p>
          <a:p>
            <a:r>
              <a:rPr b="1" dirty="0"/>
              <a:t>% Repairs in Target YTD</a:t>
            </a:r>
            <a:endParaRPr dirty="0"/>
          </a:p>
          <a:p>
            <a:r>
              <a:rPr b="0" dirty="0"/>
              <a:t>No alt text provided</a:t>
            </a:r>
            <a:endParaRPr dirty="0"/>
          </a:p>
          <a:p>
            <a:endParaRPr dirty="0"/>
          </a:p>
          <a:p>
            <a:r>
              <a:rPr b="1" dirty="0"/>
              <a:t>Complaints Responded YTD</a:t>
            </a:r>
            <a:endParaRPr dirty="0"/>
          </a:p>
          <a:p>
            <a:r>
              <a:rPr b="0" dirty="0"/>
              <a:t>No alt text provided</a:t>
            </a:r>
            <a:endParaRPr dirty="0"/>
          </a:p>
          <a:p>
            <a:endParaRPr dirty="0"/>
          </a:p>
          <a:p>
            <a:r>
              <a:rPr b="1" dirty="0"/>
              <a:t>Portal Sessions</a:t>
            </a:r>
            <a:endParaRPr dirty="0"/>
          </a:p>
          <a:p>
            <a:r>
              <a:rPr b="0" dirty="0"/>
              <a:t>No alt text provided</a:t>
            </a:r>
            <a:endParaRPr dirty="0"/>
          </a:p>
          <a:p>
            <a:endParaRPr dirty="0"/>
          </a:p>
          <a:p>
            <a:r>
              <a:rPr b="1" dirty="0"/>
              <a:t>Contacts Made</a:t>
            </a:r>
            <a:endParaRPr dirty="0"/>
          </a:p>
          <a:p>
            <a:r>
              <a:rPr b="0" dirty="0"/>
              <a:t>No alt text provided</a:t>
            </a:r>
            <a:endParaRPr dirty="0"/>
          </a:p>
          <a:p>
            <a:endParaRPr dirty="0"/>
          </a:p>
          <a:p>
            <a:r>
              <a:rPr b="1" dirty="0"/>
              <a:t>gauge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Approach to ASB Satisfaction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C92185C-BF37-9A2A-6D00-30FD0878A8F4}"/>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EFED434A-62F2-0FA4-A9D3-FF7B56A8AE1D}"/>
              </a:ext>
            </a:extLst>
          </p:cNvPr>
          <p:cNvSpPr>
            <a:spLocks noGrp="1" noChangeArrowheads="1"/>
          </p:cNvSpPr>
          <p:nvPr>
            <p:ph type="body" idx="1"/>
          </p:nvPr>
        </p:nvSpPr>
        <p:spPr/>
        <p:txBody>
          <a:bodyPr/>
          <a:lstStyle/>
          <a:p>
            <a:pPr eaLnBrk="1" hangingPunct="1">
              <a:spcBef>
                <a:spcPct val="0"/>
              </a:spcBef>
            </a:pPr>
            <a:endParaRPr lang="en-GB" altLang="en-US" dirty="0">
              <a:solidFill>
                <a:srgbClr val="000000"/>
              </a:solidFill>
            </a:endParaRPr>
          </a:p>
        </p:txBody>
      </p:sp>
    </p:spTree>
    <p:extLst>
      <p:ext uri="{BB962C8B-B14F-4D97-AF65-F5344CB8AC3E}">
        <p14:creationId xmlns:p14="http://schemas.microsoft.com/office/powerpoint/2010/main" val="79470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543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5902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5694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4235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6172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828801" y="3976687"/>
            <a:ext cx="7245351" cy="549276"/>
          </a:xfrm>
          <a:prstGeom prst="rect">
            <a:avLst/>
          </a:prstGeom>
        </p:spPr>
        <p:txBody>
          <a:bodyPr anchor="b">
            <a:normAutofit/>
          </a:bodyPr>
          <a:lstStyle/>
          <a:p>
            <a:r>
              <a:t>Title Text</a:t>
            </a:r>
          </a:p>
        </p:txBody>
      </p:sp>
      <p:sp>
        <p:nvSpPr>
          <p:cNvPr id="12" name="Body Level One…"/>
          <p:cNvSpPr txBox="1">
            <a:spLocks noGrp="1"/>
          </p:cNvSpPr>
          <p:nvPr>
            <p:ph type="body" sz="quarter" idx="1"/>
          </p:nvPr>
        </p:nvSpPr>
        <p:spPr>
          <a:xfrm>
            <a:off x="1828800" y="4525962"/>
            <a:ext cx="6055784" cy="427038"/>
          </a:xfrm>
          <a:prstGeom prst="rect">
            <a:avLst/>
          </a:prstGeom>
        </p:spPr>
        <p:txBody>
          <a:bodyPr>
            <a:normAutofit/>
          </a:bodyPr>
          <a:lstStyle>
            <a:lvl1pPr marL="0" indent="0">
              <a:buClrTx/>
              <a:buSzTx/>
              <a:buNone/>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B45247BD-E166-AE36-9D41-B4A7BB8D1A5F}"/>
              </a:ext>
            </a:extLst>
          </p:cNvPr>
          <p:cNvSpPr txBox="1">
            <a:spLocks noGrp="1" noChangeArrowheads="1"/>
          </p:cNvSpPr>
          <p:nvPr>
            <p:ph type="sldNum" sz="quarter" idx="10"/>
          </p:nvPr>
        </p:nvSpPr>
        <p:spPr>
          <a:ln/>
        </p:spPr>
        <p:txBody>
          <a:bodyPr/>
          <a:lstStyle>
            <a:lvl1pPr>
              <a:defRPr/>
            </a:lvl1pPr>
          </a:lstStyle>
          <a:p>
            <a:pPr>
              <a:defRPr/>
            </a:pPr>
            <a:fld id="{1455AF60-8C8B-4039-9673-59D2B41572BE}" type="slidenum">
              <a:rPr lang="en-US" altLang="en-US"/>
              <a:pPr>
                <a:defRPr/>
              </a:pPr>
              <a:t>‹#›</a:t>
            </a:fld>
            <a:endParaRPr lang="en-US" altLang="en-US" dirty="0"/>
          </a:p>
        </p:txBody>
      </p:sp>
    </p:spTree>
    <p:extLst>
      <p:ext uri="{BB962C8B-B14F-4D97-AF65-F5344CB8AC3E}">
        <p14:creationId xmlns:p14="http://schemas.microsoft.com/office/powerpoint/2010/main" val="22432036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1016001" y="685801"/>
            <a:ext cx="7245351" cy="549275"/>
          </a:xfrm>
          <a:prstGeom prst="rect">
            <a:avLst/>
          </a:prstGeom>
        </p:spPr>
        <p:txBody>
          <a:bodyPr>
            <a:normAutofit/>
          </a:bodyPr>
          <a:lstStyle/>
          <a:p>
            <a:r>
              <a:t>Title Text</a:t>
            </a:r>
          </a:p>
        </p:txBody>
      </p:sp>
      <p:sp>
        <p:nvSpPr>
          <p:cNvPr id="2" name="Slide Number">
            <a:extLst>
              <a:ext uri="{FF2B5EF4-FFF2-40B4-BE49-F238E27FC236}">
                <a16:creationId xmlns:a16="http://schemas.microsoft.com/office/drawing/2014/main" id="{A6ED3252-D060-3DD7-DC6F-561617738B58}"/>
              </a:ext>
            </a:extLst>
          </p:cNvPr>
          <p:cNvSpPr txBox="1">
            <a:spLocks noGrp="1" noChangeArrowheads="1"/>
          </p:cNvSpPr>
          <p:nvPr>
            <p:ph type="sldNum" sz="quarter" idx="10"/>
          </p:nvPr>
        </p:nvSpPr>
        <p:spPr>
          <a:ln/>
        </p:spPr>
        <p:txBody>
          <a:bodyPr/>
          <a:lstStyle>
            <a:lvl1pPr>
              <a:defRPr/>
            </a:lvl1pPr>
          </a:lstStyle>
          <a:p>
            <a:pPr>
              <a:defRPr/>
            </a:pPr>
            <a:fld id="{68AC9AD9-3781-40A9-B23F-1DC86D88357C}" type="slidenum">
              <a:rPr lang="en-US" altLang="en-US"/>
              <a:pPr>
                <a:defRPr/>
              </a:pPr>
              <a:t>‹#›</a:t>
            </a:fld>
            <a:endParaRPr lang="en-US" altLang="en-US" dirty="0"/>
          </a:p>
        </p:txBody>
      </p:sp>
    </p:spTree>
    <p:extLst>
      <p:ext uri="{BB962C8B-B14F-4D97-AF65-F5344CB8AC3E}">
        <p14:creationId xmlns:p14="http://schemas.microsoft.com/office/powerpoint/2010/main" val="26284743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608D1F3-F660-8A21-5B06-862B2FE66480}"/>
              </a:ext>
            </a:extLst>
          </p:cNvPr>
          <p:cNvSpPr txBox="1">
            <a:spLocks noGrp="1" noChangeArrowheads="1"/>
          </p:cNvSpPr>
          <p:nvPr>
            <p:ph type="sldNum" sz="quarter" idx="10"/>
          </p:nvPr>
        </p:nvSpPr>
        <p:spPr>
          <a:ln/>
        </p:spPr>
        <p:txBody>
          <a:bodyPr/>
          <a:lstStyle>
            <a:lvl1pPr>
              <a:defRPr/>
            </a:lvl1pPr>
          </a:lstStyle>
          <a:p>
            <a:pPr>
              <a:defRPr/>
            </a:pPr>
            <a:fld id="{493F143A-60E4-487D-AF26-16559852516B}" type="slidenum">
              <a:rPr lang="en-US" altLang="en-US"/>
              <a:pPr>
                <a:defRPr/>
              </a:pPr>
              <a:t>‹#›</a:t>
            </a:fld>
            <a:endParaRPr lang="en-US" altLang="en-US" dirty="0"/>
          </a:p>
        </p:txBody>
      </p:sp>
    </p:spTree>
    <p:extLst>
      <p:ext uri="{BB962C8B-B14F-4D97-AF65-F5344CB8AC3E}">
        <p14:creationId xmlns:p14="http://schemas.microsoft.com/office/powerpoint/2010/main" val="31934096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0" y="273050"/>
            <a:ext cx="4011085" cy="1162050"/>
          </a:xfrm>
          <a:prstGeom prst="rect">
            <a:avLst/>
          </a:prstGeom>
        </p:spPr>
        <p:txBody>
          <a:bodyPr anchor="b">
            <a:normAutofit/>
          </a:bodyPr>
          <a:lstStyle>
            <a:lvl1pPr>
              <a:defRPr sz="2000"/>
            </a:lvl1pPr>
          </a:lstStyle>
          <a:p>
            <a:r>
              <a:t>Title Text</a:t>
            </a:r>
          </a:p>
        </p:txBody>
      </p:sp>
      <p:sp>
        <p:nvSpPr>
          <p:cNvPr id="73" name="Body Level One…"/>
          <p:cNvSpPr txBox="1">
            <a:spLocks noGrp="1"/>
          </p:cNvSpPr>
          <p:nvPr>
            <p:ph type="body" idx="1"/>
          </p:nvPr>
        </p:nvSpPr>
        <p:spPr>
          <a:xfrm>
            <a:off x="4766733" y="273051"/>
            <a:ext cx="6815667" cy="5853113"/>
          </a:xfrm>
          <a:prstGeom prst="rect">
            <a:avLst/>
          </a:prstGeom>
        </p:spPr>
        <p:txBody>
          <a:bodyPr>
            <a:normAutofit/>
          </a:bodyPr>
          <a:lstStyle>
            <a:lvl1pPr>
              <a:spcBef>
                <a:spcPts val="1300"/>
              </a:spcBef>
              <a:defRPr sz="3200"/>
            </a:lvl1pPr>
            <a:lvl2pPr marL="783771" indent="-326571">
              <a:spcBef>
                <a:spcPts val="1300"/>
              </a:spcBef>
              <a:defRPr sz="3200"/>
            </a:lvl2pPr>
            <a:lvl3pPr marL="1219200" indent="-304800">
              <a:spcBef>
                <a:spcPts val="1300"/>
              </a:spcBef>
              <a:defRPr sz="3200"/>
            </a:lvl3pPr>
            <a:lvl4pPr marL="1737360" indent="-365760">
              <a:spcBef>
                <a:spcPts val="1300"/>
              </a:spcBef>
              <a:defRPr sz="3200"/>
            </a:lvl4pPr>
            <a:lvl5pPr marL="2194560" indent="-365760">
              <a:spcBef>
                <a:spcPts val="1300"/>
              </a:spcBef>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609599" y="1435101"/>
            <a:ext cx="4011087" cy="4691063"/>
          </a:xfrm>
          <a:prstGeom prst="rect">
            <a:avLst/>
          </a:prstGeom>
        </p:spPr>
        <p:txBody>
          <a:bodyPr>
            <a:normAutofit/>
          </a:bodyPr>
          <a:lstStyle>
            <a:lvl1pPr marL="0" indent="0">
              <a:spcBef>
                <a:spcPts val="500"/>
              </a:spcBef>
              <a:buClrTx/>
              <a:buSzTx/>
              <a:buNone/>
              <a:defRPr sz="1400"/>
            </a:lvl1pPr>
          </a:lstStyle>
          <a:p>
            <a:endParaRPr/>
          </a:p>
        </p:txBody>
      </p:sp>
      <p:sp>
        <p:nvSpPr>
          <p:cNvPr id="2" name="Slide Number">
            <a:extLst>
              <a:ext uri="{FF2B5EF4-FFF2-40B4-BE49-F238E27FC236}">
                <a16:creationId xmlns:a16="http://schemas.microsoft.com/office/drawing/2014/main" id="{4EA6532A-2749-AD8E-E5D6-F8E56A6F4A00}"/>
              </a:ext>
            </a:extLst>
          </p:cNvPr>
          <p:cNvSpPr txBox="1">
            <a:spLocks noGrp="1" noChangeArrowheads="1"/>
          </p:cNvSpPr>
          <p:nvPr>
            <p:ph type="sldNum" sz="quarter" idx="22"/>
          </p:nvPr>
        </p:nvSpPr>
        <p:spPr>
          <a:ln/>
        </p:spPr>
        <p:txBody>
          <a:bodyPr/>
          <a:lstStyle>
            <a:lvl1pPr>
              <a:defRPr/>
            </a:lvl1pPr>
          </a:lstStyle>
          <a:p>
            <a:pPr>
              <a:defRPr/>
            </a:pPr>
            <a:fld id="{92DBFFEA-D617-412A-B360-C539B7034E2F}" type="slidenum">
              <a:rPr lang="en-US" altLang="en-US"/>
              <a:pPr>
                <a:defRPr/>
              </a:pPr>
              <a:t>‹#›</a:t>
            </a:fld>
            <a:endParaRPr lang="en-US" altLang="en-US" dirty="0"/>
          </a:p>
        </p:txBody>
      </p:sp>
    </p:spTree>
    <p:extLst>
      <p:ext uri="{BB962C8B-B14F-4D97-AF65-F5344CB8AC3E}">
        <p14:creationId xmlns:p14="http://schemas.microsoft.com/office/powerpoint/2010/main" val="243510401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389718" y="4800600"/>
            <a:ext cx="7315201" cy="566738"/>
          </a:xfrm>
          <a:prstGeom prst="rect">
            <a:avLst/>
          </a:prstGeom>
        </p:spPr>
        <p:txBody>
          <a:bodyPr anchor="b">
            <a:normAutofit/>
          </a:bodyPr>
          <a:lstStyle>
            <a:lvl1pPr>
              <a:defRPr sz="2000"/>
            </a:lvl1pPr>
          </a:lstStyle>
          <a:p>
            <a:r>
              <a:t>Title Text</a:t>
            </a:r>
          </a:p>
        </p:txBody>
      </p:sp>
      <p:sp>
        <p:nvSpPr>
          <p:cNvPr id="83" name="Picture Placeholder 2"/>
          <p:cNvSpPr>
            <a:spLocks noGrp="1"/>
          </p:cNvSpPr>
          <p:nvPr>
            <p:ph type="pic" sz="half" idx="21"/>
          </p:nvPr>
        </p:nvSpPr>
        <p:spPr>
          <a:xfrm>
            <a:off x="2389718" y="612775"/>
            <a:ext cx="7315201" cy="4114800"/>
          </a:xfrm>
          <a:prstGeom prst="rect">
            <a:avLst/>
          </a:prstGeom>
        </p:spPr>
        <p:txBody>
          <a:bodyPr lIns="91439" rIns="91439"/>
          <a:lstStyle/>
          <a:p>
            <a:pPr lvl="0"/>
            <a:endParaRPr noProof="0" dirty="0">
              <a:sym typeface="Arial"/>
            </a:endParaRPr>
          </a:p>
        </p:txBody>
      </p:sp>
      <p:sp>
        <p:nvSpPr>
          <p:cNvPr id="84" name="Body Level One…"/>
          <p:cNvSpPr txBox="1">
            <a:spLocks noGrp="1"/>
          </p:cNvSpPr>
          <p:nvPr>
            <p:ph type="body" sz="quarter" idx="1"/>
          </p:nvPr>
        </p:nvSpPr>
        <p:spPr>
          <a:xfrm>
            <a:off x="2389718" y="5367338"/>
            <a:ext cx="7315201" cy="804863"/>
          </a:xfrm>
          <a:prstGeom prst="rect">
            <a:avLst/>
          </a:prstGeom>
        </p:spPr>
        <p:txBody>
          <a:bodyPr>
            <a:normAutofit/>
          </a:bodyPr>
          <a:lstStyle>
            <a:lvl1pPr marL="0" indent="0">
              <a:spcBef>
                <a:spcPts val="500"/>
              </a:spcBef>
              <a:buClrTx/>
              <a:buSzTx/>
              <a:buNone/>
              <a:defRPr sz="1400"/>
            </a:lvl1pPr>
            <a:lvl2pPr marL="0" indent="457200">
              <a:spcBef>
                <a:spcPts val="500"/>
              </a:spcBef>
              <a:buClrTx/>
              <a:buSzTx/>
              <a:buNone/>
              <a:defRPr sz="1400"/>
            </a:lvl2pPr>
            <a:lvl3pPr marL="0" indent="914400">
              <a:spcBef>
                <a:spcPts val="500"/>
              </a:spcBef>
              <a:buClrTx/>
              <a:buSzTx/>
              <a:buNone/>
              <a:defRPr sz="1400"/>
            </a:lvl3pPr>
            <a:lvl4pPr marL="0" indent="1371600">
              <a:spcBef>
                <a:spcPts val="500"/>
              </a:spcBef>
              <a:buClrTx/>
              <a:buSzTx/>
              <a:buNone/>
              <a:defRPr sz="1400"/>
            </a:lvl4pPr>
            <a:lvl5pPr marL="0" indent="1828800">
              <a:spcBef>
                <a:spcPts val="50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4996C575-2F1D-CAA7-BD23-4687DF4F4D58}"/>
              </a:ext>
            </a:extLst>
          </p:cNvPr>
          <p:cNvSpPr txBox="1">
            <a:spLocks noGrp="1" noChangeArrowheads="1"/>
          </p:cNvSpPr>
          <p:nvPr>
            <p:ph type="sldNum" sz="quarter" idx="22"/>
          </p:nvPr>
        </p:nvSpPr>
        <p:spPr>
          <a:ln/>
        </p:spPr>
        <p:txBody>
          <a:bodyPr/>
          <a:lstStyle>
            <a:lvl1pPr>
              <a:defRPr/>
            </a:lvl1pPr>
          </a:lstStyle>
          <a:p>
            <a:pPr>
              <a:defRPr/>
            </a:pPr>
            <a:fld id="{A8D7218C-4744-41AA-8D4E-37330507DBF7}" type="slidenum">
              <a:rPr lang="en-US" altLang="en-US"/>
              <a:pPr>
                <a:defRPr/>
              </a:pPr>
              <a:t>‹#›</a:t>
            </a:fld>
            <a:endParaRPr lang="en-US" altLang="en-US" dirty="0"/>
          </a:p>
        </p:txBody>
      </p:sp>
    </p:spTree>
    <p:extLst>
      <p:ext uri="{BB962C8B-B14F-4D97-AF65-F5344CB8AC3E}">
        <p14:creationId xmlns:p14="http://schemas.microsoft.com/office/powerpoint/2010/main" val="360083295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016001" y="685801"/>
            <a:ext cx="7245351" cy="549275"/>
          </a:xfrm>
          <a:prstGeom prst="rect">
            <a:avLst/>
          </a:prstGeom>
        </p:spPr>
        <p:txBody>
          <a:bodyPr>
            <a:normAutofit/>
          </a:bodyPr>
          <a:lstStyle/>
          <a:p>
            <a:r>
              <a:t>Title Text</a:t>
            </a:r>
          </a:p>
        </p:txBody>
      </p:sp>
      <p:sp>
        <p:nvSpPr>
          <p:cNvPr id="2" name="Slide Number">
            <a:extLst>
              <a:ext uri="{FF2B5EF4-FFF2-40B4-BE49-F238E27FC236}">
                <a16:creationId xmlns:a16="http://schemas.microsoft.com/office/drawing/2014/main" id="{FC75FAEF-9EA0-CC74-747F-06F10872848D}"/>
              </a:ext>
            </a:extLst>
          </p:cNvPr>
          <p:cNvSpPr txBox="1">
            <a:spLocks noGrp="1" noChangeArrowheads="1"/>
          </p:cNvSpPr>
          <p:nvPr>
            <p:ph type="sldNum" sz="quarter" idx="10"/>
          </p:nvPr>
        </p:nvSpPr>
        <p:spPr>
          <a:ln/>
        </p:spPr>
        <p:txBody>
          <a:bodyPr/>
          <a:lstStyle>
            <a:lvl1pPr>
              <a:defRPr/>
            </a:lvl1pPr>
          </a:lstStyle>
          <a:p>
            <a:pPr>
              <a:defRPr/>
            </a:pPr>
            <a:fld id="{8D4169BB-F45F-4034-A086-4062696714E8}" type="slidenum">
              <a:rPr lang="en-US" altLang="en-US"/>
              <a:pPr>
                <a:defRPr/>
              </a:pPr>
              <a:t>‹#›</a:t>
            </a:fld>
            <a:endParaRPr lang="en-US" altLang="en-US" dirty="0"/>
          </a:p>
        </p:txBody>
      </p:sp>
    </p:spTree>
    <p:extLst>
      <p:ext uri="{BB962C8B-B14F-4D97-AF65-F5344CB8AC3E}">
        <p14:creationId xmlns:p14="http://schemas.microsoft.com/office/powerpoint/2010/main" val="233941022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2 Content over Text">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1016001" y="685801"/>
            <a:ext cx="7245351" cy="549275"/>
          </a:xfrm>
          <a:prstGeom prst="rect">
            <a:avLst/>
          </a:prstGeom>
        </p:spPr>
        <p:txBody>
          <a:bodyPr>
            <a:normAutofit/>
          </a:bodyPr>
          <a:lstStyle/>
          <a:p>
            <a:r>
              <a:t>Title Text</a:t>
            </a:r>
          </a:p>
        </p:txBody>
      </p:sp>
      <p:sp>
        <p:nvSpPr>
          <p:cNvPr id="101" name="Body Level One…"/>
          <p:cNvSpPr txBox="1">
            <a:spLocks noGrp="1"/>
          </p:cNvSpPr>
          <p:nvPr>
            <p:ph type="body" sz="quarter" idx="1"/>
          </p:nvPr>
        </p:nvSpPr>
        <p:spPr>
          <a:xfrm>
            <a:off x="1727200" y="2959100"/>
            <a:ext cx="4622800" cy="172085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2" name="Text Placeholder 4"/>
          <p:cNvSpPr>
            <a:spLocks noGrp="1"/>
          </p:cNvSpPr>
          <p:nvPr>
            <p:ph type="body" sz="quarter" idx="21"/>
          </p:nvPr>
        </p:nvSpPr>
        <p:spPr>
          <a:xfrm>
            <a:off x="1727200" y="4832350"/>
            <a:ext cx="9448800" cy="1720850"/>
          </a:xfrm>
          <a:prstGeom prst="rect">
            <a:avLst/>
          </a:prstGeom>
        </p:spPr>
        <p:txBody>
          <a:bodyPr>
            <a:normAutofit/>
          </a:bodyPr>
          <a:lstStyle/>
          <a:p>
            <a:endParaRPr/>
          </a:p>
        </p:txBody>
      </p:sp>
      <p:sp>
        <p:nvSpPr>
          <p:cNvPr id="2" name="Slide Number">
            <a:extLst>
              <a:ext uri="{FF2B5EF4-FFF2-40B4-BE49-F238E27FC236}">
                <a16:creationId xmlns:a16="http://schemas.microsoft.com/office/drawing/2014/main" id="{46A4371B-B72C-D738-D0BC-1767C9868F76}"/>
              </a:ext>
            </a:extLst>
          </p:cNvPr>
          <p:cNvSpPr txBox="1">
            <a:spLocks noGrp="1" noChangeArrowheads="1"/>
          </p:cNvSpPr>
          <p:nvPr>
            <p:ph type="sldNum" sz="quarter" idx="22"/>
          </p:nvPr>
        </p:nvSpPr>
        <p:spPr>
          <a:ln/>
        </p:spPr>
        <p:txBody>
          <a:bodyPr/>
          <a:lstStyle>
            <a:lvl1pPr>
              <a:defRPr/>
            </a:lvl1pPr>
          </a:lstStyle>
          <a:p>
            <a:pPr>
              <a:defRPr/>
            </a:pPr>
            <a:fld id="{B52FF70E-C9EC-4AE5-8E97-75714BF6810F}" type="slidenum">
              <a:rPr lang="en-US" altLang="en-US"/>
              <a:pPr>
                <a:defRPr/>
              </a:pPr>
              <a:t>‹#›</a:t>
            </a:fld>
            <a:endParaRPr lang="en-US" altLang="en-US" dirty="0"/>
          </a:p>
        </p:txBody>
      </p:sp>
    </p:spTree>
    <p:extLst>
      <p:ext uri="{BB962C8B-B14F-4D97-AF65-F5344CB8AC3E}">
        <p14:creationId xmlns:p14="http://schemas.microsoft.com/office/powerpoint/2010/main" val="26014333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Diagram or Organization Chart">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016001" y="685801"/>
            <a:ext cx="7245351" cy="549275"/>
          </a:xfrm>
          <a:prstGeom prst="rect">
            <a:avLst/>
          </a:prstGeom>
        </p:spPr>
        <p:txBody>
          <a:bodyPr>
            <a:normAutofit/>
          </a:bodyPr>
          <a:lstStyle/>
          <a:p>
            <a:r>
              <a:t>Title Text</a:t>
            </a:r>
          </a:p>
        </p:txBody>
      </p:sp>
      <p:sp>
        <p:nvSpPr>
          <p:cNvPr id="2" name="Slide Number">
            <a:extLst>
              <a:ext uri="{FF2B5EF4-FFF2-40B4-BE49-F238E27FC236}">
                <a16:creationId xmlns:a16="http://schemas.microsoft.com/office/drawing/2014/main" id="{C500C1C8-CDFB-5D5A-22DD-8A8F0618FA79}"/>
              </a:ext>
            </a:extLst>
          </p:cNvPr>
          <p:cNvSpPr txBox="1">
            <a:spLocks noGrp="1" noChangeArrowheads="1"/>
          </p:cNvSpPr>
          <p:nvPr>
            <p:ph type="sldNum" sz="quarter" idx="10"/>
          </p:nvPr>
        </p:nvSpPr>
        <p:spPr>
          <a:ln/>
        </p:spPr>
        <p:txBody>
          <a:bodyPr/>
          <a:lstStyle>
            <a:lvl1pPr>
              <a:defRPr/>
            </a:lvl1pPr>
          </a:lstStyle>
          <a:p>
            <a:pPr>
              <a:defRPr/>
            </a:pPr>
            <a:fld id="{BACAA9DB-41B1-463E-9769-73DA52471339}" type="slidenum">
              <a:rPr lang="en-US" altLang="en-US"/>
              <a:pPr>
                <a:defRPr/>
              </a:pPr>
              <a:t>‹#›</a:t>
            </a:fld>
            <a:endParaRPr lang="en-US" altLang="en-US" dirty="0"/>
          </a:p>
        </p:txBody>
      </p:sp>
    </p:spTree>
    <p:extLst>
      <p:ext uri="{BB962C8B-B14F-4D97-AF65-F5344CB8AC3E}">
        <p14:creationId xmlns:p14="http://schemas.microsoft.com/office/powerpoint/2010/main" val="3039039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1016001" y="685801"/>
            <a:ext cx="7245351" cy="549275"/>
          </a:xfrm>
          <a:prstGeom prst="rect">
            <a:avLst/>
          </a:prstGeom>
        </p:spPr>
        <p:txBody>
          <a:bodyPr>
            <a:normAutofit/>
          </a:bodyPr>
          <a:lstStyle/>
          <a:p>
            <a:r>
              <a:t>Title Text</a:t>
            </a:r>
          </a:p>
        </p:txBody>
      </p:sp>
      <p:sp>
        <p:nvSpPr>
          <p:cNvPr id="128" name="Body Level One…"/>
          <p:cNvSpPr txBox="1">
            <a:spLocks noGrp="1"/>
          </p:cNvSpPr>
          <p:nvPr>
            <p:ph type="body" sz="quarter" idx="1"/>
          </p:nvPr>
        </p:nvSpPr>
        <p:spPr>
          <a:xfrm>
            <a:off x="6553200" y="2959100"/>
            <a:ext cx="4622800" cy="35941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2048355-BEBC-539F-A7A9-F260EE46DCF4}"/>
              </a:ext>
            </a:extLst>
          </p:cNvPr>
          <p:cNvSpPr txBox="1">
            <a:spLocks noGrp="1" noChangeArrowheads="1"/>
          </p:cNvSpPr>
          <p:nvPr>
            <p:ph type="sldNum" sz="quarter" idx="10"/>
          </p:nvPr>
        </p:nvSpPr>
        <p:spPr>
          <a:ln/>
        </p:spPr>
        <p:txBody>
          <a:bodyPr/>
          <a:lstStyle>
            <a:lvl1pPr>
              <a:defRPr/>
            </a:lvl1pPr>
          </a:lstStyle>
          <a:p>
            <a:pPr>
              <a:defRPr/>
            </a:pPr>
            <a:fld id="{B04089AD-D848-4A7E-9DC7-2C3276C98DAF}" type="slidenum">
              <a:rPr lang="en-US" altLang="en-US"/>
              <a:pPr>
                <a:defRPr/>
              </a:pPr>
              <a:t>‹#›</a:t>
            </a:fld>
            <a:endParaRPr lang="en-US" altLang="en-US" dirty="0"/>
          </a:p>
        </p:txBody>
      </p:sp>
    </p:spTree>
    <p:extLst>
      <p:ext uri="{BB962C8B-B14F-4D97-AF65-F5344CB8AC3E}">
        <p14:creationId xmlns:p14="http://schemas.microsoft.com/office/powerpoint/2010/main" val="14294634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69CC75FF-607A-3A16-1484-537EC5F5E985}"/>
              </a:ext>
            </a:extLst>
          </p:cNvPr>
          <p:cNvSpPr txBox="1">
            <a:spLocks noGrp="1" noChangeArrowheads="1"/>
          </p:cNvSpPr>
          <p:nvPr>
            <p:ph type="title"/>
          </p:nvPr>
        </p:nvSpPr>
        <p:spPr bwMode="auto">
          <a:xfrm>
            <a:off x="609600" y="92075"/>
            <a:ext cx="10972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a:sym typeface="Arial" panose="020B0604020202020204" pitchFamily="34" charset="0"/>
              </a:rPr>
              <a:t>Title Text</a:t>
            </a:r>
          </a:p>
        </p:txBody>
      </p:sp>
      <p:sp>
        <p:nvSpPr>
          <p:cNvPr id="1027" name="Body Level One…">
            <a:extLst>
              <a:ext uri="{FF2B5EF4-FFF2-40B4-BE49-F238E27FC236}">
                <a16:creationId xmlns:a16="http://schemas.microsoft.com/office/drawing/2014/main" id="{EAA00580-C7CC-5A15-5511-EBED1ACC07D6}"/>
              </a:ext>
            </a:extLst>
          </p:cNvPr>
          <p:cNvSpPr txBox="1">
            <a:spLocks noGrp="1" noChangeArrowheads="1"/>
          </p:cNvSpPr>
          <p:nvPr>
            <p:ph type="body" idx="1"/>
          </p:nvPr>
        </p:nvSpPr>
        <p:spPr bwMode="auto">
          <a:xfrm>
            <a:off x="609600" y="1600200"/>
            <a:ext cx="10972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Arial" panose="020B0604020202020204" pitchFamily="34" charset="0"/>
              </a:rPr>
              <a:t>Body Level One</a:t>
            </a:r>
          </a:p>
          <a:p>
            <a:pPr lvl="1"/>
            <a:r>
              <a:rPr lang="en-US" altLang="en-US">
                <a:sym typeface="Arial" panose="020B0604020202020204" pitchFamily="34" charset="0"/>
              </a:rPr>
              <a:t>Body Level Two</a:t>
            </a:r>
          </a:p>
          <a:p>
            <a:pPr lvl="2"/>
            <a:r>
              <a:rPr lang="en-US" altLang="en-US">
                <a:sym typeface="Arial" panose="020B0604020202020204" pitchFamily="34" charset="0"/>
              </a:rPr>
              <a:t>Body Level Three</a:t>
            </a:r>
          </a:p>
          <a:p>
            <a:pPr lvl="3"/>
            <a:r>
              <a:rPr lang="en-US" altLang="en-US">
                <a:sym typeface="Arial" panose="020B0604020202020204" pitchFamily="34" charset="0"/>
              </a:rPr>
              <a:t>Body Level Four</a:t>
            </a:r>
          </a:p>
          <a:p>
            <a:pPr lvl="4"/>
            <a:r>
              <a:rPr lang="en-US" altLang="en-US">
                <a:sym typeface="Arial" panose="020B0604020202020204" pitchFamily="34" charset="0"/>
              </a:rPr>
              <a:t>Body Level Five</a:t>
            </a:r>
          </a:p>
        </p:txBody>
      </p:sp>
      <p:sp>
        <p:nvSpPr>
          <p:cNvPr id="1028" name="Slide Number">
            <a:extLst>
              <a:ext uri="{FF2B5EF4-FFF2-40B4-BE49-F238E27FC236}">
                <a16:creationId xmlns:a16="http://schemas.microsoft.com/office/drawing/2014/main" id="{89A1E52B-A7CA-6A70-1F81-1D7C77D8B640}"/>
              </a:ext>
            </a:extLst>
          </p:cNvPr>
          <p:cNvSpPr txBox="1">
            <a:spLocks noGrp="1" noChangeArrowheads="1"/>
          </p:cNvSpPr>
          <p:nvPr>
            <p:ph type="sldNum" sz="quarter" idx="2"/>
          </p:nvPr>
        </p:nvSpPr>
        <p:spPr bwMode="auto">
          <a:xfrm>
            <a:off x="8466138" y="6218238"/>
            <a:ext cx="271462" cy="276225"/>
          </a:xfrm>
          <a:prstGeom prst="rect">
            <a:avLst/>
          </a:prstGeom>
          <a:noFill/>
          <a:ln>
            <a:noFill/>
          </a:ln>
        </p:spPr>
        <p:txBody>
          <a:bodyPr vert="horz" wrap="none" lIns="45719" tIns="45720" rIns="45719" bIns="45720" numCol="1" anchor="ctr" anchorCtr="0" compatLnSpc="1">
            <a:prstTxWarp prst="textNoShape">
              <a:avLst/>
            </a:prstTxWarp>
            <a:spAutoFit/>
          </a:bodyPr>
          <a:lstStyle>
            <a:lvl1pPr algn="r" eaLnBrk="1">
              <a:defRPr sz="1200" smtClean="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9619C924-D946-4D06-A059-E3B51AE22242}" type="slidenum">
              <a:rPr lang="en-US" altLang="en-US"/>
              <a:pPr>
                <a:defRPr/>
              </a:pPr>
              <a:t>‹#›</a:t>
            </a:fld>
            <a:endParaRPr lang="en-US" altLang="en-US" dirty="0"/>
          </a:p>
        </p:txBody>
      </p:sp>
    </p:spTree>
    <p:extLst>
      <p:ext uri="{BB962C8B-B14F-4D97-AF65-F5344CB8AC3E}">
        <p14:creationId xmlns:p14="http://schemas.microsoft.com/office/powerpoint/2010/main" val="18687029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txStyles>
    <p:titleStyle>
      <a:lvl1pPr algn="l" rtl="0" eaLnBrk="0" fontAlgn="base" hangingPunct="0">
        <a:spcBef>
          <a:spcPct val="0"/>
        </a:spcBef>
        <a:spcAft>
          <a:spcPct val="0"/>
        </a:spcAft>
        <a:defRPr sz="3000" b="1">
          <a:solidFill>
            <a:srgbClr val="000099"/>
          </a:solidFill>
          <a:latin typeface="Arial"/>
          <a:ea typeface="Arial"/>
          <a:cs typeface="Arial"/>
          <a:sym typeface="Arial" panose="020B0604020202020204" pitchFamily="34" charset="0"/>
        </a:defRPr>
      </a:lvl1pPr>
      <a:lvl2pPr algn="l" rtl="0" eaLnBrk="0" fontAlgn="base" hangingPunct="0">
        <a:spcBef>
          <a:spcPct val="0"/>
        </a:spcBef>
        <a:spcAft>
          <a:spcPct val="0"/>
        </a:spcAft>
        <a:defRPr sz="3000" b="1">
          <a:solidFill>
            <a:srgbClr val="000099"/>
          </a:solidFill>
          <a:latin typeface="Arial"/>
          <a:ea typeface="Arial"/>
          <a:cs typeface="Arial"/>
          <a:sym typeface="Arial" panose="020B0604020202020204" pitchFamily="34" charset="0"/>
        </a:defRPr>
      </a:lvl2pPr>
      <a:lvl3pPr algn="l" rtl="0" eaLnBrk="0" fontAlgn="base" hangingPunct="0">
        <a:spcBef>
          <a:spcPct val="0"/>
        </a:spcBef>
        <a:spcAft>
          <a:spcPct val="0"/>
        </a:spcAft>
        <a:defRPr sz="3000" b="1">
          <a:solidFill>
            <a:srgbClr val="000099"/>
          </a:solidFill>
          <a:latin typeface="Arial"/>
          <a:ea typeface="Arial"/>
          <a:cs typeface="Arial"/>
          <a:sym typeface="Arial" panose="020B0604020202020204" pitchFamily="34" charset="0"/>
        </a:defRPr>
      </a:lvl3pPr>
      <a:lvl4pPr algn="l" rtl="0" eaLnBrk="0" fontAlgn="base" hangingPunct="0">
        <a:spcBef>
          <a:spcPct val="0"/>
        </a:spcBef>
        <a:spcAft>
          <a:spcPct val="0"/>
        </a:spcAft>
        <a:defRPr sz="3000" b="1">
          <a:solidFill>
            <a:srgbClr val="000099"/>
          </a:solidFill>
          <a:latin typeface="Arial"/>
          <a:ea typeface="Arial"/>
          <a:cs typeface="Arial"/>
          <a:sym typeface="Arial" panose="020B0604020202020204" pitchFamily="34" charset="0"/>
        </a:defRPr>
      </a:lvl4pPr>
      <a:lvl5pPr algn="l" rtl="0" eaLnBrk="0" fontAlgn="base" hangingPunct="0">
        <a:spcBef>
          <a:spcPct val="0"/>
        </a:spcBef>
        <a:spcAft>
          <a:spcPct val="0"/>
        </a:spcAft>
        <a:defRPr sz="3000" b="1">
          <a:solidFill>
            <a:srgbClr val="000099"/>
          </a:solidFill>
          <a:latin typeface="Arial"/>
          <a:ea typeface="Arial"/>
          <a:cs typeface="Arial"/>
          <a:sym typeface="Arial" panose="020B0604020202020204" pitchFamily="34" charset="0"/>
        </a:defRPr>
      </a:lvl5pPr>
      <a:lvl6pPr marL="0" marR="0" indent="457200" algn="l" defTabSz="914400" rtl="0" latinLnBrk="0">
        <a:lnSpc>
          <a:spcPct val="100000"/>
        </a:lnSpc>
        <a:spcBef>
          <a:spcPts val="0"/>
        </a:spcBef>
        <a:spcAft>
          <a:spcPts val="0"/>
        </a:spcAft>
        <a:buClrTx/>
        <a:buSzTx/>
        <a:buFontTx/>
        <a:buNone/>
        <a:tabLst/>
        <a:defRPr sz="3000" b="1" i="0" u="none" strike="noStrike" cap="none" spc="0" baseline="0">
          <a:solidFill>
            <a:srgbClr val="000099"/>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3000" b="1" i="0" u="none" strike="noStrike" cap="none" spc="0" baseline="0">
          <a:solidFill>
            <a:srgbClr val="000099"/>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3000" b="1" i="0" u="none" strike="noStrike" cap="none" spc="0" baseline="0">
          <a:solidFill>
            <a:srgbClr val="000099"/>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3000" b="1" i="0" u="none" strike="noStrike" cap="none" spc="0" baseline="0">
          <a:solidFill>
            <a:srgbClr val="000099"/>
          </a:solidFill>
          <a:uFillTx/>
          <a:latin typeface="Arial"/>
          <a:ea typeface="Arial"/>
          <a:cs typeface="Arial"/>
          <a:sym typeface="Arial"/>
        </a:defRPr>
      </a:lvl9pPr>
    </p:titleStyle>
    <p:bodyStyle>
      <a:lvl1pPr marL="238125" indent="-238125" algn="l" rtl="0" eaLnBrk="0" fontAlgn="base" hangingPunct="0">
        <a:spcBef>
          <a:spcPts val="900"/>
        </a:spcBef>
        <a:spcAft>
          <a:spcPct val="0"/>
        </a:spcAft>
        <a:buClr>
          <a:srgbClr val="303786"/>
        </a:buClr>
        <a:buSzPct val="65000"/>
        <a:buChar char="●"/>
        <a:defRPr sz="2200" b="1">
          <a:solidFill>
            <a:srgbClr val="000000"/>
          </a:solidFill>
          <a:latin typeface="Arial"/>
          <a:ea typeface="Arial"/>
          <a:cs typeface="Arial"/>
          <a:sym typeface="Arial" panose="020B0604020202020204" pitchFamily="34" charset="0"/>
        </a:defRPr>
      </a:lvl1pPr>
      <a:lvl2pPr marL="806450" indent="-349250" algn="l" rtl="0" eaLnBrk="0" fontAlgn="base" hangingPunct="0">
        <a:spcBef>
          <a:spcPts val="900"/>
        </a:spcBef>
        <a:spcAft>
          <a:spcPct val="0"/>
        </a:spcAft>
        <a:buClr>
          <a:srgbClr val="303786"/>
        </a:buClr>
        <a:buSzPct val="100000"/>
        <a:buChar char="–"/>
        <a:defRPr sz="2200" b="1">
          <a:solidFill>
            <a:srgbClr val="000000"/>
          </a:solidFill>
          <a:latin typeface="Arial"/>
          <a:ea typeface="Arial"/>
          <a:cs typeface="Arial"/>
          <a:sym typeface="Arial" panose="020B0604020202020204" pitchFamily="34" charset="0"/>
        </a:defRPr>
      </a:lvl2pPr>
      <a:lvl3pPr marL="1193800" indent="-279400" algn="l" rtl="0" eaLnBrk="0" fontAlgn="base" hangingPunct="0">
        <a:spcBef>
          <a:spcPts val="900"/>
        </a:spcBef>
        <a:spcAft>
          <a:spcPct val="0"/>
        </a:spcAft>
        <a:buClr>
          <a:srgbClr val="303786"/>
        </a:buClr>
        <a:buSzPct val="100000"/>
        <a:buChar char="•"/>
        <a:defRPr sz="2200" b="1">
          <a:solidFill>
            <a:srgbClr val="000000"/>
          </a:solidFill>
          <a:latin typeface="Arial"/>
          <a:ea typeface="Arial"/>
          <a:cs typeface="Arial"/>
          <a:sym typeface="Arial" panose="020B0604020202020204" pitchFamily="34" charset="0"/>
        </a:defRPr>
      </a:lvl3pPr>
      <a:lvl4pPr marL="1651000" indent="-279400" algn="l" rtl="0" eaLnBrk="0" fontAlgn="base" hangingPunct="0">
        <a:spcBef>
          <a:spcPts val="900"/>
        </a:spcBef>
        <a:spcAft>
          <a:spcPct val="0"/>
        </a:spcAft>
        <a:buClr>
          <a:srgbClr val="303786"/>
        </a:buClr>
        <a:buSzPct val="100000"/>
        <a:buChar char="–"/>
        <a:defRPr sz="2200" b="1">
          <a:solidFill>
            <a:srgbClr val="000000"/>
          </a:solidFill>
          <a:latin typeface="Arial"/>
          <a:ea typeface="Arial"/>
          <a:cs typeface="Arial"/>
          <a:sym typeface="Arial" panose="020B0604020202020204" pitchFamily="34" charset="0"/>
        </a:defRPr>
      </a:lvl4pPr>
      <a:lvl5pPr marL="2108200" indent="-279400" algn="l" rtl="0" eaLnBrk="0" fontAlgn="base" hangingPunct="0">
        <a:spcBef>
          <a:spcPts val="900"/>
        </a:spcBef>
        <a:spcAft>
          <a:spcPct val="0"/>
        </a:spcAft>
        <a:buClr>
          <a:srgbClr val="303786"/>
        </a:buClr>
        <a:buSzPct val="100000"/>
        <a:buChar char="»"/>
        <a:defRPr sz="2200" b="1">
          <a:solidFill>
            <a:srgbClr val="000000"/>
          </a:solidFill>
          <a:latin typeface="Arial"/>
          <a:ea typeface="Arial"/>
          <a:cs typeface="Arial"/>
          <a:sym typeface="Arial" panose="020B0604020202020204" pitchFamily="34" charset="0"/>
        </a:defRPr>
      </a:lvl5pPr>
      <a:lvl6pPr marL="2565400" marR="0" indent="-279400" algn="l" defTabSz="914400" rtl="0" latinLnBrk="0">
        <a:lnSpc>
          <a:spcPct val="100000"/>
        </a:lnSpc>
        <a:spcBef>
          <a:spcPts val="900"/>
        </a:spcBef>
        <a:spcAft>
          <a:spcPts val="0"/>
        </a:spcAft>
        <a:buClr>
          <a:srgbClr val="303786"/>
        </a:buClr>
        <a:buSzPct val="100000"/>
        <a:buFontTx/>
        <a:buChar char="»"/>
        <a:tabLst/>
        <a:defRPr sz="2200" b="1"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100000"/>
        </a:lnSpc>
        <a:spcBef>
          <a:spcPts val="900"/>
        </a:spcBef>
        <a:spcAft>
          <a:spcPts val="0"/>
        </a:spcAft>
        <a:buClr>
          <a:srgbClr val="303786"/>
        </a:buClr>
        <a:buSzPct val="100000"/>
        <a:buFontTx/>
        <a:buChar char="»"/>
        <a:tabLst/>
        <a:defRPr sz="2200" b="1"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100000"/>
        </a:lnSpc>
        <a:spcBef>
          <a:spcPts val="900"/>
        </a:spcBef>
        <a:spcAft>
          <a:spcPts val="0"/>
        </a:spcAft>
        <a:buClr>
          <a:srgbClr val="303786"/>
        </a:buClr>
        <a:buSzPct val="100000"/>
        <a:buFontTx/>
        <a:buChar char="»"/>
        <a:tabLst/>
        <a:defRPr sz="2200" b="1"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100000"/>
        </a:lnSpc>
        <a:spcBef>
          <a:spcPts val="900"/>
        </a:spcBef>
        <a:spcAft>
          <a:spcPts val="0"/>
        </a:spcAft>
        <a:buClr>
          <a:srgbClr val="303786"/>
        </a:buClr>
        <a:buSzPct val="100000"/>
        <a:buFontTx/>
        <a:buChar char="»"/>
        <a:tabLst/>
        <a:defRPr sz="2200" b="1"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296ae17e-cbe5-447b-9eb7-ae6f7f86fbcc/?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296ae17e-cbe5-447b-9eb7-ae6f7f86fbcc/?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textbox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RSC - Introduction</a:t>
            </a:r>
          </a:p>
        </p:txBody>
      </p:sp>
      <p:sp>
        <p:nvSpPr>
          <p:cNvPr id="2" name="TextBox 1">
            <a:extLst>
              <a:ext uri="{FF2B5EF4-FFF2-40B4-BE49-F238E27FC236}">
                <a16:creationId xmlns:a16="http://schemas.microsoft.com/office/drawing/2014/main" id="{738067A1-DBC2-AC97-8763-B9F96137ED21}"/>
              </a:ext>
            </a:extLst>
          </p:cNvPr>
          <p:cNvSpPr txBox="1"/>
          <p:nvPr/>
        </p:nvSpPr>
        <p:spPr>
          <a:xfrm>
            <a:off x="221064" y="3526971"/>
            <a:ext cx="5737609" cy="3031599"/>
          </a:xfrm>
          <a:prstGeom prst="rect">
            <a:avLst/>
          </a:prstGeom>
          <a:solidFill>
            <a:schemeClr val="bg1"/>
          </a:solidFill>
        </p:spPr>
        <p:txBody>
          <a:bodyPr wrap="square" rtlCol="0">
            <a:spAutoFit/>
          </a:bodyPr>
          <a:lstStyle/>
          <a:p>
            <a:r>
              <a:rPr lang="en-GB" sz="1200" dirty="0">
                <a:latin typeface="Arial Black" panose="020B0A04020102020204" pitchFamily="34" charset="0"/>
              </a:rPr>
              <a:t>TSM Survey</a:t>
            </a:r>
          </a:p>
          <a:p>
            <a:endParaRPr lang="en-GB" sz="1200" dirty="0">
              <a:latin typeface="Arial Black" panose="020B0A04020102020204" pitchFamily="34" charset="0"/>
            </a:endParaRPr>
          </a:p>
          <a:p>
            <a:r>
              <a:rPr lang="en-GB" sz="1100" dirty="0"/>
              <a:t>Survey results are based on 1,400 telephone interviews carried out by the independent market research company, Acuity, between June and December of 2024. The total is made up of 1,000 LCRA (renters) and 400 LCHO (shared owners) with interviews being evenly distributed across the survey periods. </a:t>
            </a:r>
          </a:p>
          <a:p>
            <a:endParaRPr lang="en-GB" sz="1100" dirty="0"/>
          </a:p>
          <a:p>
            <a:r>
              <a:rPr lang="en-GB" sz="1100" dirty="0"/>
              <a:t>The graphs on the next page track our results by month whilst the table on Page 3 (Satisfaction Comparison) and graphics on Page 4 (Dissatisfaction Comparison) allow you to compare our overall performance in 2024/25 with the previous year’s results.</a:t>
            </a:r>
          </a:p>
          <a:p>
            <a:endParaRPr lang="en-GB" sz="1100" dirty="0"/>
          </a:p>
          <a:p>
            <a:r>
              <a:rPr lang="en-GB" sz="1100" dirty="0"/>
              <a:t>Pages 5 to 8 summarise comments received from residents who expressed dissatisfaction with a particular aspect of the service.  These are categorised by Acuity according to a coding system that they have developed whilst working with more than 100 housing providers over the past 25 years.</a:t>
            </a:r>
          </a:p>
          <a:p>
            <a:endParaRPr lang="en-GB" sz="1200" dirty="0"/>
          </a:p>
          <a:p>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o Complaints and Escalated Complaints ,New ASB and Open ASB’ ,textbox ,Total Repairs v Last Year ,actionButton ,actionButton ,actionButton ,image ,image ,image ,image ,Open Repairs YTD ,image ,tableEx ,card ,shape ,shape ,shape ,shape ,image ,Repairs Satisfaction Trend ,Overall Satisfaction Trend ,shape ,Complaints Escalated YTD ,% Repairs in Target YTD ,Complaints Responded YTD ,Portal Sessions ,Contacts Made ,gauge ,slicer ,Approach to ASB Satisfaction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Residents Forum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E88B-AE7B-EBAB-B7EB-C4A398EA02C4}"/>
              </a:ext>
            </a:extLst>
          </p:cNvPr>
          <p:cNvSpPr>
            <a:spLocks noGrp="1"/>
          </p:cNvSpPr>
          <p:nvPr>
            <p:ph type="title"/>
          </p:nvPr>
        </p:nvSpPr>
        <p:spPr>
          <a:xfrm>
            <a:off x="4180544" y="239068"/>
            <a:ext cx="5865905" cy="566738"/>
          </a:xfrm>
        </p:spPr>
        <p:txBody>
          <a:bodyPr>
            <a:noAutofit/>
          </a:bodyPr>
          <a:lstStyle/>
          <a:p>
            <a:pPr eaLnBrk="1" fontAlgn="auto" hangingPunct="1">
              <a:spcBef>
                <a:spcPts val="0"/>
              </a:spcBef>
              <a:spcAft>
                <a:spcPts val="0"/>
              </a:spcAft>
              <a:defRPr/>
            </a:pPr>
            <a:r>
              <a:rPr lang="en-GB" sz="3200" dirty="0">
                <a:latin typeface="+mj-lt"/>
                <a:sym typeface="Arial"/>
              </a:rPr>
              <a:t>Satisfaction Comparison</a:t>
            </a:r>
          </a:p>
        </p:txBody>
      </p:sp>
      <p:graphicFrame>
        <p:nvGraphicFramePr>
          <p:cNvPr id="5" name="Chart 4">
            <a:extLst>
              <a:ext uri="{FF2B5EF4-FFF2-40B4-BE49-F238E27FC236}">
                <a16:creationId xmlns:a16="http://schemas.microsoft.com/office/drawing/2014/main" id="{CBD618BB-626D-D998-473E-82D46D7B603A}"/>
              </a:ext>
            </a:extLst>
          </p:cNvPr>
          <p:cNvGraphicFramePr/>
          <p:nvPr/>
        </p:nvGraphicFramePr>
        <p:xfrm>
          <a:off x="0" y="927375"/>
          <a:ext cx="5394961" cy="4013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A0C2D2EE-90C7-CD30-B834-355D33A4F2BB}"/>
              </a:ext>
            </a:extLst>
          </p:cNvPr>
          <p:cNvGraphicFramePr>
            <a:graphicFrameLocks noGrp="1"/>
          </p:cNvGraphicFramePr>
          <p:nvPr/>
        </p:nvGraphicFramePr>
        <p:xfrm>
          <a:off x="457200" y="927375"/>
          <a:ext cx="11341101" cy="4701900"/>
        </p:xfrm>
        <a:graphic>
          <a:graphicData uri="http://schemas.openxmlformats.org/drawingml/2006/table">
            <a:tbl>
              <a:tblPr/>
              <a:tblGrid>
                <a:gridCol w="4245353">
                  <a:extLst>
                    <a:ext uri="{9D8B030D-6E8A-4147-A177-3AD203B41FA5}">
                      <a16:colId xmlns:a16="http://schemas.microsoft.com/office/drawing/2014/main" val="1033996738"/>
                    </a:ext>
                  </a:extLst>
                </a:gridCol>
                <a:gridCol w="1773937">
                  <a:extLst>
                    <a:ext uri="{9D8B030D-6E8A-4147-A177-3AD203B41FA5}">
                      <a16:colId xmlns:a16="http://schemas.microsoft.com/office/drawing/2014/main" val="2230814204"/>
                    </a:ext>
                  </a:extLst>
                </a:gridCol>
                <a:gridCol w="1773937">
                  <a:extLst>
                    <a:ext uri="{9D8B030D-6E8A-4147-A177-3AD203B41FA5}">
                      <a16:colId xmlns:a16="http://schemas.microsoft.com/office/drawing/2014/main" val="1549469025"/>
                    </a:ext>
                  </a:extLst>
                </a:gridCol>
                <a:gridCol w="1773937">
                  <a:extLst>
                    <a:ext uri="{9D8B030D-6E8A-4147-A177-3AD203B41FA5}">
                      <a16:colId xmlns:a16="http://schemas.microsoft.com/office/drawing/2014/main" val="2244382692"/>
                    </a:ext>
                  </a:extLst>
                </a:gridCol>
                <a:gridCol w="1773937">
                  <a:extLst>
                    <a:ext uri="{9D8B030D-6E8A-4147-A177-3AD203B41FA5}">
                      <a16:colId xmlns:a16="http://schemas.microsoft.com/office/drawing/2014/main" val="3359270791"/>
                    </a:ext>
                  </a:extLst>
                </a:gridCol>
              </a:tblGrid>
              <a:tr h="335850">
                <a:tc>
                  <a:txBody>
                    <a:bodyPr/>
                    <a:lstStyle/>
                    <a:p>
                      <a:pPr algn="r" fontAlgn="ctr"/>
                      <a:r>
                        <a:rPr lang="en-GB" sz="2000" b="0" i="0" u="none" strike="noStrike">
                          <a:solidFill>
                            <a:srgbClr val="FFFFFF"/>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FFFFFF"/>
                          </a:solidFill>
                          <a:effectLst/>
                          <a:latin typeface="Arial" panose="020B0604020202020204" pitchFamily="34" charset="0"/>
                        </a:rPr>
                        <a:t>LCRA 2024/25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FFFFFF"/>
                          </a:solidFill>
                          <a:effectLst/>
                          <a:latin typeface="Arial" panose="020B0604020202020204" pitchFamily="34" charset="0"/>
                        </a:rPr>
                        <a:t>LCRA 2023/24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FFFFFF"/>
                          </a:solidFill>
                          <a:effectLst/>
                          <a:latin typeface="Arial" panose="020B0604020202020204" pitchFamily="34" charset="0"/>
                        </a:rPr>
                        <a:t>LCHO 2024/25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FFFFFF"/>
                          </a:solidFill>
                          <a:effectLst/>
                          <a:latin typeface="Arial" panose="020B0604020202020204" pitchFamily="34" charset="0"/>
                        </a:rPr>
                        <a:t>LCHO 23/24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extLst>
                  <a:ext uri="{0D108BD9-81ED-4DB2-BD59-A6C34878D82A}">
                    <a16:rowId xmlns:a16="http://schemas.microsoft.com/office/drawing/2014/main" val="284141574"/>
                  </a:ext>
                </a:extLst>
              </a:tr>
              <a:tr h="335850">
                <a:tc>
                  <a:txBody>
                    <a:bodyPr/>
                    <a:lstStyle/>
                    <a:p>
                      <a:pPr algn="ctr" fontAlgn="ctr"/>
                      <a:r>
                        <a:rPr lang="en-GB" sz="2000" b="0" i="0" u="none" strike="noStrike">
                          <a:solidFill>
                            <a:srgbClr val="FFFFFF"/>
                          </a:solidFill>
                          <a:effectLst/>
                          <a:latin typeface="Arial" panose="020B0604020202020204" pitchFamily="34" charset="0"/>
                        </a:rPr>
                        <a:t>Overall Satisfaction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3950852"/>
                  </a:ext>
                </a:extLst>
              </a:tr>
              <a:tr h="335850">
                <a:tc>
                  <a:txBody>
                    <a:bodyPr/>
                    <a:lstStyle/>
                    <a:p>
                      <a:pPr algn="ctr" fontAlgn="ctr"/>
                      <a:r>
                        <a:rPr lang="en-GB" sz="2000" b="0" i="0" u="none" strike="noStrike">
                          <a:solidFill>
                            <a:srgbClr val="FFFFFF"/>
                          </a:solidFill>
                          <a:effectLst/>
                          <a:latin typeface="Arial" panose="020B0604020202020204" pitchFamily="34" charset="0"/>
                        </a:rPr>
                        <a:t>Well Maintained Home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7B7B7B"/>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1256503"/>
                  </a:ext>
                </a:extLst>
              </a:tr>
              <a:tr h="335850">
                <a:tc>
                  <a:txBody>
                    <a:bodyPr/>
                    <a:lstStyle/>
                    <a:p>
                      <a:pPr algn="ctr" fontAlgn="ctr"/>
                      <a:r>
                        <a:rPr lang="en-GB" sz="2000" b="0" i="0" u="none" strike="noStrike">
                          <a:solidFill>
                            <a:srgbClr val="FFFFFF"/>
                          </a:solidFill>
                          <a:effectLst/>
                          <a:latin typeface="Arial" panose="020B0604020202020204" pitchFamily="34" charset="0"/>
                        </a:rPr>
                        <a:t>Safe Home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2404831"/>
                  </a:ext>
                </a:extLst>
              </a:tr>
              <a:tr h="335850">
                <a:tc>
                  <a:txBody>
                    <a:bodyPr/>
                    <a:lstStyle/>
                    <a:p>
                      <a:pPr algn="ctr" fontAlgn="ctr"/>
                      <a:r>
                        <a:rPr lang="en-GB" sz="2000" b="0" i="0" u="none" strike="noStrike">
                          <a:solidFill>
                            <a:srgbClr val="FFFFFF"/>
                          </a:solidFill>
                          <a:effectLst/>
                          <a:latin typeface="Arial" panose="020B0604020202020204" pitchFamily="34" charset="0"/>
                        </a:rPr>
                        <a:t>Repairs Last 12 Months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7B7B7B"/>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4042975"/>
                  </a:ext>
                </a:extLst>
              </a:tr>
              <a:tr h="335850">
                <a:tc>
                  <a:txBody>
                    <a:bodyPr/>
                    <a:lstStyle/>
                    <a:p>
                      <a:pPr algn="ctr" fontAlgn="ctr"/>
                      <a:r>
                        <a:rPr lang="en-GB" sz="2000" b="0" i="0" u="none" strike="noStrike">
                          <a:solidFill>
                            <a:srgbClr val="FFFFFF"/>
                          </a:solidFill>
                          <a:effectLst/>
                          <a:latin typeface="Arial" panose="020B0604020202020204" pitchFamily="34" charset="0"/>
                        </a:rPr>
                        <a:t>Time Taken Repairs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GB" sz="2000" b="0" i="0" u="none" strike="noStrike">
                          <a:solidFill>
                            <a:srgbClr val="7B7B7B"/>
                          </a:solidFill>
                          <a:effectLst/>
                          <a:latin typeface="Arial" panose="020B0604020202020204" pitchFamily="34" charset="0"/>
                        </a:rPr>
                        <a:t>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7B7B7B"/>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4185"/>
                  </a:ext>
                </a:extLst>
              </a:tr>
              <a:tr h="335850">
                <a:tc>
                  <a:txBody>
                    <a:bodyPr/>
                    <a:lstStyle/>
                    <a:p>
                      <a:pPr algn="ctr" fontAlgn="ctr"/>
                      <a:r>
                        <a:rPr lang="en-GB" sz="2000" b="0" i="0" u="none" strike="noStrike">
                          <a:solidFill>
                            <a:srgbClr val="FFFFFF"/>
                          </a:solidFill>
                          <a:effectLst/>
                          <a:latin typeface="Arial" panose="020B0604020202020204" pitchFamily="34" charset="0"/>
                        </a:rPr>
                        <a:t>Communal 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2939898"/>
                  </a:ext>
                </a:extLst>
              </a:tr>
              <a:tr h="335850">
                <a:tc>
                  <a:txBody>
                    <a:bodyPr/>
                    <a:lstStyle/>
                    <a:p>
                      <a:pPr algn="ctr" fontAlgn="ctr"/>
                      <a:r>
                        <a:rPr lang="en-GB" sz="2000" b="0" i="0" u="none" strike="noStrike">
                          <a:solidFill>
                            <a:srgbClr val="FFFFFF"/>
                          </a:solidFill>
                          <a:effectLst/>
                          <a:latin typeface="Arial" panose="020B0604020202020204" pitchFamily="34" charset="0"/>
                        </a:rPr>
                        <a:t>Neighbourhood Contribution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GB" sz="2000" b="0" i="0" u="none" strike="noStrike">
                          <a:solidFill>
                            <a:srgbClr val="7B7B7B"/>
                          </a:solidFill>
                          <a:effectLst/>
                          <a:latin typeface="Arial" panose="020B0604020202020204" pitchFamily="34"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2720881"/>
                  </a:ext>
                </a:extLst>
              </a:tr>
              <a:tr h="335850">
                <a:tc>
                  <a:txBody>
                    <a:bodyPr/>
                    <a:lstStyle/>
                    <a:p>
                      <a:pPr algn="ctr" fontAlgn="ctr"/>
                      <a:r>
                        <a:rPr lang="en-GB" sz="2000" b="0" i="0" u="none" strike="noStrike">
                          <a:solidFill>
                            <a:srgbClr val="FFFFFF"/>
                          </a:solidFill>
                          <a:effectLst/>
                          <a:latin typeface="Arial" panose="020B0604020202020204" pitchFamily="34" charset="0"/>
                        </a:rPr>
                        <a:t>Approach to ASB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8350276"/>
                  </a:ext>
                </a:extLst>
              </a:tr>
              <a:tr h="335850">
                <a:tc>
                  <a:txBody>
                    <a:bodyPr/>
                    <a:lstStyle/>
                    <a:p>
                      <a:pPr algn="ctr" fontAlgn="ctr"/>
                      <a:r>
                        <a:rPr lang="en-GB" sz="2000" b="0" i="0" u="none" strike="noStrike">
                          <a:solidFill>
                            <a:srgbClr val="FFFFFF"/>
                          </a:solidFill>
                          <a:effectLst/>
                          <a:latin typeface="Arial" panose="020B0604020202020204" pitchFamily="34" charset="0"/>
                        </a:rPr>
                        <a:t>Listens &amp; Acts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828862"/>
                  </a:ext>
                </a:extLst>
              </a:tr>
              <a:tr h="335850">
                <a:tc>
                  <a:txBody>
                    <a:bodyPr/>
                    <a:lstStyle/>
                    <a:p>
                      <a:pPr algn="ctr" fontAlgn="ctr"/>
                      <a:r>
                        <a:rPr lang="en-GB" sz="2000" b="0" i="0" u="none" strike="noStrike">
                          <a:solidFill>
                            <a:srgbClr val="FFFFFF"/>
                          </a:solidFill>
                          <a:effectLst/>
                          <a:latin typeface="Arial" panose="020B0604020202020204" pitchFamily="34" charset="0"/>
                        </a:rPr>
                        <a:t>Kept Informed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507762"/>
                  </a:ext>
                </a:extLst>
              </a:tr>
              <a:tr h="335850">
                <a:tc>
                  <a:txBody>
                    <a:bodyPr/>
                    <a:lstStyle/>
                    <a:p>
                      <a:pPr algn="ctr" fontAlgn="ctr"/>
                      <a:r>
                        <a:rPr lang="en-GB" sz="2000" b="0" i="0" u="none" strike="noStrike" dirty="0">
                          <a:solidFill>
                            <a:srgbClr val="FFFFFF"/>
                          </a:solidFill>
                          <a:effectLst/>
                          <a:latin typeface="Arial" panose="020B0604020202020204" pitchFamily="34" charset="0"/>
                        </a:rPr>
                        <a:t>Fairly &amp; with Respect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7B7B7B"/>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5524791"/>
                  </a:ext>
                </a:extLst>
              </a:tr>
              <a:tr h="335850">
                <a:tc>
                  <a:txBody>
                    <a:bodyPr/>
                    <a:lstStyle/>
                    <a:p>
                      <a:pPr algn="ctr" fontAlgn="ctr"/>
                      <a:r>
                        <a:rPr lang="en-GB" sz="2000" b="0" i="0" u="none" strike="noStrike">
                          <a:solidFill>
                            <a:srgbClr val="FFFFFF"/>
                          </a:solidFill>
                          <a:effectLst/>
                          <a:latin typeface="Arial" panose="020B0604020202020204" pitchFamily="34" charset="0"/>
                        </a:rPr>
                        <a:t>Easy to Deal With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GB" sz="2000" b="0" i="0" u="none" strike="noStrike">
                          <a:solidFill>
                            <a:srgbClr val="7B7B7B"/>
                          </a:solidFill>
                          <a:effectLst/>
                          <a:latin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6291997"/>
                  </a:ext>
                </a:extLst>
              </a:tr>
              <a:tr h="335850">
                <a:tc>
                  <a:txBody>
                    <a:bodyPr/>
                    <a:lstStyle/>
                    <a:p>
                      <a:pPr algn="ctr" fontAlgn="ctr"/>
                      <a:r>
                        <a:rPr lang="en-GB" sz="2000" b="0" i="0" u="none" strike="noStrike" dirty="0">
                          <a:solidFill>
                            <a:srgbClr val="FFFFFF"/>
                          </a:solidFill>
                          <a:effectLst/>
                          <a:latin typeface="Arial" panose="020B0604020202020204" pitchFamily="34" charset="0"/>
                        </a:rPr>
                        <a:t>Complaints Handling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3B4"/>
                    </a:solidFill>
                  </a:tcPr>
                </a:tc>
                <a:tc>
                  <a:txBody>
                    <a:bodyPr/>
                    <a:lstStyle/>
                    <a:p>
                      <a:pPr algn="ctr" fontAlgn="ctr"/>
                      <a:r>
                        <a:rPr lang="en-GB" sz="2000" b="0" i="0" u="none" strike="noStrike">
                          <a:solidFill>
                            <a:srgbClr val="141B4D"/>
                          </a:solidFill>
                          <a:effectLst/>
                          <a:latin typeface="Arial" panose="020B0604020202020204" pitchFamily="34" charset="0"/>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2000" b="0" i="0" u="none" strike="noStrike">
                          <a:solidFill>
                            <a:srgbClr val="7B7B7B"/>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141B4D"/>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GB" sz="2000" b="0" i="0" u="none" strike="noStrike" dirty="0">
                          <a:solidFill>
                            <a:srgbClr val="7B7B7B"/>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417570"/>
                  </a:ext>
                </a:extLst>
              </a:tr>
            </a:tbl>
          </a:graphicData>
        </a:graphic>
      </p:graphicFrame>
    </p:spTree>
    <p:extLst>
      <p:ext uri="{BB962C8B-B14F-4D97-AF65-F5344CB8AC3E}">
        <p14:creationId xmlns:p14="http://schemas.microsoft.com/office/powerpoint/2010/main" val="37343548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a:extLst>
              <a:ext uri="{FF2B5EF4-FFF2-40B4-BE49-F238E27FC236}">
                <a16:creationId xmlns:a16="http://schemas.microsoft.com/office/drawing/2014/main" id="{AA39DAF1-8FB2-DEF5-BEF9-7FF5436A4BD9}"/>
              </a:ext>
            </a:extLst>
          </p:cNvPr>
          <p:cNvSpPr txBox="1">
            <a:spLocks noGrp="1" noChangeArrowheads="1"/>
          </p:cNvSpPr>
          <p:nvPr>
            <p:ph type="title"/>
          </p:nvPr>
        </p:nvSpPr>
        <p:spPr>
          <a:xfrm>
            <a:off x="2597405" y="589413"/>
            <a:ext cx="8089900" cy="566738"/>
          </a:xfrm>
        </p:spPr>
        <p:txBody>
          <a:bodyPr>
            <a:normAutofit fontScale="90000"/>
          </a:bodyPr>
          <a:lstStyle/>
          <a:p>
            <a:pPr eaLnBrk="1" hangingPunct="1">
              <a:defRPr/>
            </a:pPr>
            <a:r>
              <a:rPr lang="en-GB" altLang="en-US" sz="3200" dirty="0">
                <a:latin typeface="Arial" panose="020B0604020202020204" pitchFamily="34" charset="0"/>
                <a:cs typeface="Arial" panose="020B0604020202020204" pitchFamily="34" charset="0"/>
              </a:rPr>
              <a:t>Dissatisfaction Comparison – LCRA ONLY</a:t>
            </a:r>
            <a:br>
              <a:rPr lang="en-GB" altLang="en-US" sz="3200" dirty="0">
                <a:latin typeface="Arial" panose="020B0604020202020204" pitchFamily="34" charset="0"/>
                <a:cs typeface="Arial" panose="020B0604020202020204" pitchFamily="34" charset="0"/>
              </a:rPr>
            </a:br>
            <a:endParaRPr lang="en-GB" alt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817914-6FBD-67B3-B96D-0289E844D7BA}"/>
              </a:ext>
            </a:extLst>
          </p:cNvPr>
          <p:cNvPicPr>
            <a:picLocks noChangeAspect="1"/>
          </p:cNvPicPr>
          <p:nvPr/>
        </p:nvPicPr>
        <p:blipFill>
          <a:blip r:embed="rId3"/>
          <a:stretch>
            <a:fillRect/>
          </a:stretch>
        </p:blipFill>
        <p:spPr>
          <a:xfrm>
            <a:off x="1955802" y="780241"/>
            <a:ext cx="3452631" cy="5173396"/>
          </a:xfrm>
          <a:prstGeom prst="rect">
            <a:avLst/>
          </a:prstGeom>
        </p:spPr>
      </p:pic>
      <p:pic>
        <p:nvPicPr>
          <p:cNvPr id="9" name="Picture 8">
            <a:extLst>
              <a:ext uri="{FF2B5EF4-FFF2-40B4-BE49-F238E27FC236}">
                <a16:creationId xmlns:a16="http://schemas.microsoft.com/office/drawing/2014/main" id="{A37B9A48-0DFC-B187-E609-ABD7AE96F96A}"/>
              </a:ext>
            </a:extLst>
          </p:cNvPr>
          <p:cNvPicPr>
            <a:picLocks noChangeAspect="1"/>
          </p:cNvPicPr>
          <p:nvPr/>
        </p:nvPicPr>
        <p:blipFill>
          <a:blip r:embed="rId4"/>
          <a:stretch>
            <a:fillRect/>
          </a:stretch>
        </p:blipFill>
        <p:spPr>
          <a:xfrm>
            <a:off x="7606403" y="825303"/>
            <a:ext cx="3483241" cy="5173396"/>
          </a:xfrm>
          <a:prstGeom prst="rect">
            <a:avLst/>
          </a:prstGeom>
        </p:spPr>
      </p:pic>
      <p:sp>
        <p:nvSpPr>
          <p:cNvPr id="10" name="TextBox 9">
            <a:extLst>
              <a:ext uri="{FF2B5EF4-FFF2-40B4-BE49-F238E27FC236}">
                <a16:creationId xmlns:a16="http://schemas.microsoft.com/office/drawing/2014/main" id="{5E6ACB42-BE53-B21E-F4DE-E657A4F6C4C1}"/>
              </a:ext>
            </a:extLst>
          </p:cNvPr>
          <p:cNvSpPr txBox="1"/>
          <p:nvPr/>
        </p:nvSpPr>
        <p:spPr>
          <a:xfrm>
            <a:off x="431800" y="2222500"/>
            <a:ext cx="168134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Arial"/>
                <a:cs typeface="Arial"/>
                <a:sym typeface="Arial"/>
              </a:rPr>
              <a:t>2023/24</a:t>
            </a:r>
          </a:p>
        </p:txBody>
      </p:sp>
      <p:sp>
        <p:nvSpPr>
          <p:cNvPr id="14" name="TextBox 13">
            <a:extLst>
              <a:ext uri="{FF2B5EF4-FFF2-40B4-BE49-F238E27FC236}">
                <a16:creationId xmlns:a16="http://schemas.microsoft.com/office/drawing/2014/main" id="{77C77192-002C-BCE6-9DF8-8CB3AC8A2CB7}"/>
              </a:ext>
            </a:extLst>
          </p:cNvPr>
          <p:cNvSpPr txBox="1"/>
          <p:nvPr/>
        </p:nvSpPr>
        <p:spPr>
          <a:xfrm>
            <a:off x="6122104" y="2222500"/>
            <a:ext cx="168134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Arial"/>
                <a:cs typeface="Arial"/>
                <a:sym typeface="Arial"/>
              </a:rPr>
              <a:t>2024/25</a:t>
            </a:r>
          </a:p>
        </p:txBody>
      </p:sp>
      <p:grpSp>
        <p:nvGrpSpPr>
          <p:cNvPr id="34" name="Group 33">
            <a:extLst>
              <a:ext uri="{FF2B5EF4-FFF2-40B4-BE49-F238E27FC236}">
                <a16:creationId xmlns:a16="http://schemas.microsoft.com/office/drawing/2014/main" id="{CB00BF88-51BC-F490-E419-1743D0EDB8D6}"/>
              </a:ext>
            </a:extLst>
          </p:cNvPr>
          <p:cNvGrpSpPr/>
          <p:nvPr/>
        </p:nvGrpSpPr>
        <p:grpSpPr>
          <a:xfrm>
            <a:off x="10292527" y="909541"/>
            <a:ext cx="446088" cy="4880901"/>
            <a:chOff x="10850665" y="909541"/>
            <a:chExt cx="446088" cy="4880901"/>
          </a:xfrm>
        </p:grpSpPr>
        <p:pic>
          <p:nvPicPr>
            <p:cNvPr id="3" name="Graphic 2" descr="Close with solid fill">
              <a:extLst>
                <a:ext uri="{FF2B5EF4-FFF2-40B4-BE49-F238E27FC236}">
                  <a16:creationId xmlns:a16="http://schemas.microsoft.com/office/drawing/2014/main" id="{A7588D2C-2D06-3DBC-F2CE-CFBC8B36A6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3674" y="1275152"/>
              <a:ext cx="399265" cy="399265"/>
            </a:xfrm>
            <a:prstGeom prst="rect">
              <a:avLst/>
            </a:prstGeom>
          </p:spPr>
        </p:pic>
        <p:pic>
          <p:nvPicPr>
            <p:cNvPr id="5" name="Graphic 4" descr="Close with solid fill">
              <a:extLst>
                <a:ext uri="{FF2B5EF4-FFF2-40B4-BE49-F238E27FC236}">
                  <a16:creationId xmlns:a16="http://schemas.microsoft.com/office/drawing/2014/main" id="{1F4D70D4-5DE9-D974-166F-E8B9E70B90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9688" y="3122707"/>
              <a:ext cx="399265" cy="399265"/>
            </a:xfrm>
            <a:prstGeom prst="rect">
              <a:avLst/>
            </a:prstGeom>
          </p:spPr>
        </p:pic>
        <p:pic>
          <p:nvPicPr>
            <p:cNvPr id="6" name="Graphic 5" descr="Close with solid fill">
              <a:extLst>
                <a:ext uri="{FF2B5EF4-FFF2-40B4-BE49-F238E27FC236}">
                  <a16:creationId xmlns:a16="http://schemas.microsoft.com/office/drawing/2014/main" id="{AC127750-4362-6C6D-1020-56210E4A6F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2113" y="3922254"/>
              <a:ext cx="399265" cy="399265"/>
            </a:xfrm>
            <a:prstGeom prst="rect">
              <a:avLst/>
            </a:prstGeom>
          </p:spPr>
        </p:pic>
        <p:pic>
          <p:nvPicPr>
            <p:cNvPr id="8" name="Graphic 7" descr="Checkmark with solid fill">
              <a:extLst>
                <a:ext uri="{FF2B5EF4-FFF2-40B4-BE49-F238E27FC236}">
                  <a16:creationId xmlns:a16="http://schemas.microsoft.com/office/drawing/2014/main" id="{D9AEBE32-83E4-2E55-F025-12849FBC57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2112" y="909541"/>
              <a:ext cx="399266" cy="399266"/>
            </a:xfrm>
            <a:prstGeom prst="rect">
              <a:avLst/>
            </a:prstGeom>
          </p:spPr>
        </p:pic>
        <p:pic>
          <p:nvPicPr>
            <p:cNvPr id="11" name="Graphic 10" descr="Checkmark with solid fill">
              <a:extLst>
                <a:ext uri="{FF2B5EF4-FFF2-40B4-BE49-F238E27FC236}">
                  <a16:creationId xmlns:a16="http://schemas.microsoft.com/office/drawing/2014/main" id="{3E189FEF-4044-2E6D-3BD2-13A7FF0E93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2113" y="1676881"/>
              <a:ext cx="399266" cy="399266"/>
            </a:xfrm>
            <a:prstGeom prst="rect">
              <a:avLst/>
            </a:prstGeom>
          </p:spPr>
        </p:pic>
        <p:pic>
          <p:nvPicPr>
            <p:cNvPr id="12" name="Graphic 11" descr="Checkmark with solid fill">
              <a:extLst>
                <a:ext uri="{FF2B5EF4-FFF2-40B4-BE49-F238E27FC236}">
                  <a16:creationId xmlns:a16="http://schemas.microsoft.com/office/drawing/2014/main" id="{4C7CD8E0-655E-2D3F-751E-D0D77225D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2113" y="2417706"/>
              <a:ext cx="399266" cy="399266"/>
            </a:xfrm>
            <a:prstGeom prst="rect">
              <a:avLst/>
            </a:prstGeom>
          </p:spPr>
        </p:pic>
        <p:pic>
          <p:nvPicPr>
            <p:cNvPr id="13" name="Graphic 12" descr="Checkmark with solid fill">
              <a:extLst>
                <a:ext uri="{FF2B5EF4-FFF2-40B4-BE49-F238E27FC236}">
                  <a16:creationId xmlns:a16="http://schemas.microsoft.com/office/drawing/2014/main" id="{3EE01A5A-52CC-FDC8-599A-14A6909EB2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0011" y="5031076"/>
              <a:ext cx="399266" cy="399266"/>
            </a:xfrm>
            <a:prstGeom prst="rect">
              <a:avLst/>
            </a:prstGeom>
          </p:spPr>
        </p:pic>
        <p:pic>
          <p:nvPicPr>
            <p:cNvPr id="15" name="Graphic 14" descr="Checkmark with solid fill">
              <a:extLst>
                <a:ext uri="{FF2B5EF4-FFF2-40B4-BE49-F238E27FC236}">
                  <a16:creationId xmlns:a16="http://schemas.microsoft.com/office/drawing/2014/main" id="{0DF98E01-900D-1ED7-2EB2-47F9F75D31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6738" y="4661108"/>
              <a:ext cx="399266" cy="399266"/>
            </a:xfrm>
            <a:prstGeom prst="rect">
              <a:avLst/>
            </a:prstGeom>
          </p:spPr>
        </p:pic>
        <p:pic>
          <p:nvPicPr>
            <p:cNvPr id="16" name="Graphic 15" descr="Checkmark with solid fill">
              <a:extLst>
                <a:ext uri="{FF2B5EF4-FFF2-40B4-BE49-F238E27FC236}">
                  <a16:creationId xmlns:a16="http://schemas.microsoft.com/office/drawing/2014/main" id="{57FBE2D8-03B8-519D-4FA6-A8FAC34C33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6738" y="4299716"/>
              <a:ext cx="399266" cy="399266"/>
            </a:xfrm>
            <a:prstGeom prst="rect">
              <a:avLst/>
            </a:prstGeom>
          </p:spPr>
        </p:pic>
        <p:pic>
          <p:nvPicPr>
            <p:cNvPr id="17" name="Graphic 16" descr="Checkmark with solid fill">
              <a:extLst>
                <a:ext uri="{FF2B5EF4-FFF2-40B4-BE49-F238E27FC236}">
                  <a16:creationId xmlns:a16="http://schemas.microsoft.com/office/drawing/2014/main" id="{737A1024-3D6D-CF79-CBC9-34D2B0D8C3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7487" y="3509058"/>
              <a:ext cx="399266" cy="399266"/>
            </a:xfrm>
            <a:prstGeom prst="rect">
              <a:avLst/>
            </a:prstGeom>
          </p:spPr>
        </p:pic>
        <p:pic>
          <p:nvPicPr>
            <p:cNvPr id="19" name="Graphic 18" descr="Checkmark with solid fill">
              <a:extLst>
                <a:ext uri="{FF2B5EF4-FFF2-40B4-BE49-F238E27FC236}">
                  <a16:creationId xmlns:a16="http://schemas.microsoft.com/office/drawing/2014/main" id="{B4E1AAC5-1E68-1F32-6D78-2DDF36C44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0011" y="5391176"/>
              <a:ext cx="399266" cy="399266"/>
            </a:xfrm>
            <a:prstGeom prst="rect">
              <a:avLst/>
            </a:prstGeom>
          </p:spPr>
        </p:pic>
        <p:pic>
          <p:nvPicPr>
            <p:cNvPr id="21" name="Graphic 20" descr="Badge Unfollow with solid fill">
              <a:extLst>
                <a:ext uri="{FF2B5EF4-FFF2-40B4-BE49-F238E27FC236}">
                  <a16:creationId xmlns:a16="http://schemas.microsoft.com/office/drawing/2014/main" id="{6135A62B-0688-F597-2669-49694CB748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50665" y="2055918"/>
              <a:ext cx="395992" cy="395992"/>
            </a:xfrm>
            <a:prstGeom prst="rect">
              <a:avLst/>
            </a:prstGeom>
          </p:spPr>
        </p:pic>
        <p:pic>
          <p:nvPicPr>
            <p:cNvPr id="22" name="Graphic 21" descr="Badge Unfollow with solid fill">
              <a:extLst>
                <a:ext uri="{FF2B5EF4-FFF2-40B4-BE49-F238E27FC236}">
                  <a16:creationId xmlns:a16="http://schemas.microsoft.com/office/drawing/2014/main" id="{D766287D-A86F-DCB9-5807-48811D62B6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3017" y="2767388"/>
              <a:ext cx="399265" cy="399265"/>
            </a:xfrm>
            <a:prstGeom prst="rect">
              <a:avLst/>
            </a:prstGeom>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a:extLst>
              <a:ext uri="{FF2B5EF4-FFF2-40B4-BE49-F238E27FC236}">
                <a16:creationId xmlns:a16="http://schemas.microsoft.com/office/drawing/2014/main" id="{AA39DAF1-8FB2-DEF5-BEF9-7FF5436A4BD9}"/>
              </a:ext>
            </a:extLst>
          </p:cNvPr>
          <p:cNvSpPr txBox="1">
            <a:spLocks noGrp="1" noChangeArrowheads="1"/>
          </p:cNvSpPr>
          <p:nvPr>
            <p:ph type="title"/>
          </p:nvPr>
        </p:nvSpPr>
        <p:spPr>
          <a:xfrm>
            <a:off x="1698171" y="575925"/>
            <a:ext cx="10295419" cy="566738"/>
          </a:xfrm>
        </p:spPr>
        <p:txBody>
          <a:bodyPr>
            <a:normAutofit fontScale="90000"/>
          </a:bodyPr>
          <a:lstStyle/>
          <a:p>
            <a:pPr eaLnBrk="1" hangingPunct="1">
              <a:defRPr/>
            </a:pPr>
            <a:r>
              <a:rPr lang="en-GB" altLang="en-US" sz="3200" dirty="0">
                <a:latin typeface="Arial" panose="020B0604020202020204" pitchFamily="34" charset="0"/>
                <a:cs typeface="Arial" panose="020B0604020202020204" pitchFamily="34" charset="0"/>
              </a:rPr>
              <a:t>Dissatisfaction with repairs service - themes</a:t>
            </a:r>
            <a:br>
              <a:rPr lang="en-GB" altLang="en-US" sz="3200" dirty="0">
                <a:latin typeface="Arial" panose="020B0604020202020204" pitchFamily="34" charset="0"/>
                <a:cs typeface="Arial" panose="020B0604020202020204" pitchFamily="34" charset="0"/>
              </a:rPr>
            </a:br>
            <a:endParaRPr lang="en-GB" alt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88E33B4-EECC-CA39-E2EA-9B080CFA4F57}"/>
              </a:ext>
            </a:extLst>
          </p:cNvPr>
          <p:cNvPicPr>
            <a:picLocks noChangeAspect="1"/>
          </p:cNvPicPr>
          <p:nvPr/>
        </p:nvPicPr>
        <p:blipFill>
          <a:blip r:embed="rId3"/>
          <a:stretch>
            <a:fillRect/>
          </a:stretch>
        </p:blipFill>
        <p:spPr>
          <a:xfrm>
            <a:off x="1927059" y="709993"/>
            <a:ext cx="7769600" cy="5218716"/>
          </a:xfrm>
          <a:prstGeom prst="rect">
            <a:avLst/>
          </a:prstGeom>
        </p:spPr>
      </p:pic>
    </p:spTree>
    <p:extLst>
      <p:ext uri="{BB962C8B-B14F-4D97-AF65-F5344CB8AC3E}">
        <p14:creationId xmlns:p14="http://schemas.microsoft.com/office/powerpoint/2010/main" val="37651633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a:extLst>
              <a:ext uri="{FF2B5EF4-FFF2-40B4-BE49-F238E27FC236}">
                <a16:creationId xmlns:a16="http://schemas.microsoft.com/office/drawing/2014/main" id="{AA39DAF1-8FB2-DEF5-BEF9-7FF5436A4BD9}"/>
              </a:ext>
            </a:extLst>
          </p:cNvPr>
          <p:cNvSpPr txBox="1">
            <a:spLocks noGrp="1" noChangeArrowheads="1"/>
          </p:cNvSpPr>
          <p:nvPr>
            <p:ph type="title"/>
          </p:nvPr>
        </p:nvSpPr>
        <p:spPr>
          <a:xfrm>
            <a:off x="1698171" y="575925"/>
            <a:ext cx="10295419" cy="566738"/>
          </a:xfrm>
        </p:spPr>
        <p:txBody>
          <a:bodyPr>
            <a:normAutofit fontScale="90000"/>
          </a:bodyPr>
          <a:lstStyle/>
          <a:p>
            <a:pPr eaLnBrk="1" hangingPunct="1">
              <a:defRPr/>
            </a:pPr>
            <a:r>
              <a:rPr lang="en-GB" altLang="en-US" sz="3200" dirty="0">
                <a:latin typeface="Arial" panose="020B0604020202020204" pitchFamily="34" charset="0"/>
                <a:cs typeface="Arial" panose="020B0604020202020204" pitchFamily="34" charset="0"/>
              </a:rPr>
              <a:t>Dissatisfaction with communication - themes</a:t>
            </a:r>
            <a:br>
              <a:rPr lang="en-GB" altLang="en-US" sz="3200" dirty="0">
                <a:latin typeface="Arial" panose="020B0604020202020204" pitchFamily="34" charset="0"/>
                <a:cs typeface="Arial" panose="020B0604020202020204" pitchFamily="34" charset="0"/>
              </a:rPr>
            </a:br>
            <a:endParaRPr lang="en-GB" alt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ED9F92-0C8A-0F10-4C4C-4C07DD2E1D72}"/>
              </a:ext>
            </a:extLst>
          </p:cNvPr>
          <p:cNvPicPr>
            <a:picLocks noChangeAspect="1"/>
          </p:cNvPicPr>
          <p:nvPr/>
        </p:nvPicPr>
        <p:blipFill>
          <a:blip r:embed="rId3"/>
          <a:stretch>
            <a:fillRect/>
          </a:stretch>
        </p:blipFill>
        <p:spPr>
          <a:xfrm>
            <a:off x="1838848" y="706553"/>
            <a:ext cx="7877908" cy="5239656"/>
          </a:xfrm>
          <a:prstGeom prst="rect">
            <a:avLst/>
          </a:prstGeom>
        </p:spPr>
      </p:pic>
    </p:spTree>
    <p:extLst>
      <p:ext uri="{BB962C8B-B14F-4D97-AF65-F5344CB8AC3E}">
        <p14:creationId xmlns:p14="http://schemas.microsoft.com/office/powerpoint/2010/main" val="15659521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a:extLst>
              <a:ext uri="{FF2B5EF4-FFF2-40B4-BE49-F238E27FC236}">
                <a16:creationId xmlns:a16="http://schemas.microsoft.com/office/drawing/2014/main" id="{AA39DAF1-8FB2-DEF5-BEF9-7FF5436A4BD9}"/>
              </a:ext>
            </a:extLst>
          </p:cNvPr>
          <p:cNvSpPr txBox="1">
            <a:spLocks noGrp="1" noChangeArrowheads="1"/>
          </p:cNvSpPr>
          <p:nvPr>
            <p:ph type="title"/>
          </p:nvPr>
        </p:nvSpPr>
        <p:spPr>
          <a:xfrm>
            <a:off x="864158" y="589413"/>
            <a:ext cx="10295419" cy="566738"/>
          </a:xfrm>
        </p:spPr>
        <p:txBody>
          <a:bodyPr>
            <a:normAutofit fontScale="90000"/>
          </a:bodyPr>
          <a:lstStyle/>
          <a:p>
            <a:pPr eaLnBrk="1" hangingPunct="1">
              <a:defRPr/>
            </a:pPr>
            <a:r>
              <a:rPr lang="en-GB" altLang="en-US" sz="3200" dirty="0">
                <a:latin typeface="Arial" panose="020B0604020202020204" pitchFamily="34" charset="0"/>
                <a:cs typeface="Arial" panose="020B0604020202020204" pitchFamily="34" charset="0"/>
              </a:rPr>
              <a:t>Dissatisfaction with home or communal areas - themes</a:t>
            </a:r>
            <a:br>
              <a:rPr lang="en-GB" altLang="en-US" sz="3200" dirty="0">
                <a:latin typeface="Arial" panose="020B0604020202020204" pitchFamily="34" charset="0"/>
                <a:cs typeface="Arial" panose="020B0604020202020204" pitchFamily="34" charset="0"/>
              </a:rPr>
            </a:br>
            <a:endParaRPr lang="en-GB" alt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F6A9AE7-AEF9-57BB-343C-A4E6352415F3}"/>
              </a:ext>
            </a:extLst>
          </p:cNvPr>
          <p:cNvPicPr>
            <a:picLocks noChangeAspect="1"/>
          </p:cNvPicPr>
          <p:nvPr/>
        </p:nvPicPr>
        <p:blipFill>
          <a:blip r:embed="rId3"/>
          <a:stretch>
            <a:fillRect/>
          </a:stretch>
        </p:blipFill>
        <p:spPr>
          <a:xfrm>
            <a:off x="2140685" y="815004"/>
            <a:ext cx="7375105" cy="4811346"/>
          </a:xfrm>
          <a:prstGeom prst="rect">
            <a:avLst/>
          </a:prstGeom>
        </p:spPr>
      </p:pic>
    </p:spTree>
    <p:extLst>
      <p:ext uri="{BB962C8B-B14F-4D97-AF65-F5344CB8AC3E}">
        <p14:creationId xmlns:p14="http://schemas.microsoft.com/office/powerpoint/2010/main" val="12472360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a:extLst>
              <a:ext uri="{FF2B5EF4-FFF2-40B4-BE49-F238E27FC236}">
                <a16:creationId xmlns:a16="http://schemas.microsoft.com/office/drawing/2014/main" id="{AA39DAF1-8FB2-DEF5-BEF9-7FF5436A4BD9}"/>
              </a:ext>
            </a:extLst>
          </p:cNvPr>
          <p:cNvSpPr txBox="1">
            <a:spLocks noGrp="1" noChangeArrowheads="1"/>
          </p:cNvSpPr>
          <p:nvPr>
            <p:ph type="title"/>
          </p:nvPr>
        </p:nvSpPr>
        <p:spPr>
          <a:xfrm>
            <a:off x="2615922" y="589413"/>
            <a:ext cx="10295419" cy="566738"/>
          </a:xfrm>
        </p:spPr>
        <p:txBody>
          <a:bodyPr>
            <a:normAutofit fontScale="90000"/>
          </a:bodyPr>
          <a:lstStyle/>
          <a:p>
            <a:pPr eaLnBrk="1" hangingPunct="1">
              <a:defRPr/>
            </a:pPr>
            <a:r>
              <a:rPr lang="en-GB" altLang="en-US" sz="3200" dirty="0">
                <a:latin typeface="Arial" panose="020B0604020202020204" pitchFamily="34" charset="0"/>
                <a:cs typeface="Arial" panose="020B0604020202020204" pitchFamily="34" charset="0"/>
              </a:rPr>
              <a:t>Dissatisfaction with ASB - themes</a:t>
            </a:r>
            <a:br>
              <a:rPr lang="en-GB" altLang="en-US" sz="3200" dirty="0">
                <a:latin typeface="Arial" panose="020B0604020202020204" pitchFamily="34" charset="0"/>
                <a:cs typeface="Arial" panose="020B0604020202020204" pitchFamily="34" charset="0"/>
              </a:rPr>
            </a:br>
            <a:endParaRPr lang="en-GB" alt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F590640-80E9-2130-CA3F-2D2556F0A3A8}"/>
              </a:ext>
            </a:extLst>
          </p:cNvPr>
          <p:cNvPicPr>
            <a:picLocks noChangeAspect="1"/>
          </p:cNvPicPr>
          <p:nvPr/>
        </p:nvPicPr>
        <p:blipFill>
          <a:blip r:embed="rId3"/>
          <a:stretch>
            <a:fillRect/>
          </a:stretch>
        </p:blipFill>
        <p:spPr>
          <a:xfrm>
            <a:off x="1902199" y="724634"/>
            <a:ext cx="7673879" cy="5099090"/>
          </a:xfrm>
          <a:prstGeom prst="rect">
            <a:avLst/>
          </a:prstGeom>
        </p:spPr>
      </p:pic>
    </p:spTree>
    <p:extLst>
      <p:ext uri="{BB962C8B-B14F-4D97-AF65-F5344CB8AC3E}">
        <p14:creationId xmlns:p14="http://schemas.microsoft.com/office/powerpoint/2010/main" val="1358934856"/>
      </p:ext>
    </p:extLst>
  </p:cSld>
  <p:clrMapOvr>
    <a:masterClrMapping/>
  </p:clrMapOvr>
  <p:transition spd="me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Theme1">
      <a:dk1>
        <a:srgbClr val="000000"/>
      </a:dk1>
      <a:lt1>
        <a:srgbClr val="FFFFFF"/>
      </a:lt1>
      <a:dk2>
        <a:srgbClr val="A7A7A7"/>
      </a:dk2>
      <a:lt2>
        <a:srgbClr val="535353"/>
      </a:lt2>
      <a:accent1>
        <a:srgbClr val="003399"/>
      </a:accent1>
      <a:accent2>
        <a:srgbClr val="FF6600"/>
      </a:accent2>
      <a:accent3>
        <a:srgbClr val="8F8F8F"/>
      </a:accent3>
      <a:accent4>
        <a:srgbClr val="707070"/>
      </a:accent4>
      <a:accent5>
        <a:srgbClr val="AAADCA"/>
      </a:accent5>
      <a:accent6>
        <a:srgbClr val="E75C00"/>
      </a:accent6>
      <a:hlink>
        <a:srgbClr val="0000FF"/>
      </a:hlink>
      <a:folHlink>
        <a:srgbClr val="FF00FF"/>
      </a:folHlink>
    </a:clrScheme>
    <a:fontScheme name="Theme1">
      <a:majorFont>
        <a:latin typeface="Calibri"/>
        <a:ea typeface="Calibri"/>
        <a:cs typeface="Calibri"/>
      </a:majorFont>
      <a:minorFont>
        <a:latin typeface="Helvetica"/>
        <a:ea typeface="Helvetica"/>
        <a:cs typeface="Helveti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563</Words>
  <Application>Microsoft Office PowerPoint</Application>
  <PresentationFormat>Widescreen</PresentationFormat>
  <Paragraphs>199</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Black</vt:lpstr>
      <vt:lpstr>Calibri</vt:lpstr>
      <vt:lpstr>Calibri Light</vt:lpstr>
      <vt:lpstr>Times New Roman</vt:lpstr>
      <vt:lpstr>Custom Design</vt:lpstr>
      <vt:lpstr>Theme1</vt:lpstr>
      <vt:lpstr>RSC - Introduction</vt:lpstr>
      <vt:lpstr>Residents Forum</vt:lpstr>
      <vt:lpstr>Satisfaction Comparison</vt:lpstr>
      <vt:lpstr>Dissatisfaction Comparison – LCRA ONLY </vt:lpstr>
      <vt:lpstr>Dissatisfaction with repairs service - themes </vt:lpstr>
      <vt:lpstr>Dissatisfaction with communication - themes </vt:lpstr>
      <vt:lpstr>Dissatisfaction with home or communal areas - themes </vt:lpstr>
      <vt:lpstr>Dissatisfaction with ASB - themes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Tom O'Malley</cp:lastModifiedBy>
  <cp:revision>8</cp:revision>
  <dcterms:created xsi:type="dcterms:W3CDTF">2016-09-04T11:54:55Z</dcterms:created>
  <dcterms:modified xsi:type="dcterms:W3CDTF">2025-01-30T10:21:08Z</dcterms:modified>
</cp:coreProperties>
</file>